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3" r:id="rId5"/>
  </p:sldMasterIdLst>
  <p:notesMasterIdLst>
    <p:notesMasterId r:id="rId43"/>
  </p:notesMasterIdLst>
  <p:sldIdLst>
    <p:sldId id="261" r:id="rId6"/>
    <p:sldId id="265" r:id="rId7"/>
    <p:sldId id="270" r:id="rId8"/>
    <p:sldId id="271" r:id="rId9"/>
    <p:sldId id="272" r:id="rId10"/>
    <p:sldId id="493" r:id="rId11"/>
    <p:sldId id="494" r:id="rId12"/>
    <p:sldId id="288" r:id="rId13"/>
    <p:sldId id="325" r:id="rId14"/>
    <p:sldId id="326" r:id="rId15"/>
    <p:sldId id="438" r:id="rId16"/>
    <p:sldId id="298" r:id="rId17"/>
    <p:sldId id="300" r:id="rId18"/>
    <p:sldId id="301" r:id="rId19"/>
    <p:sldId id="317" r:id="rId20"/>
    <p:sldId id="324" r:id="rId21"/>
    <p:sldId id="291" r:id="rId22"/>
    <p:sldId id="293" r:id="rId23"/>
    <p:sldId id="274" r:id="rId24"/>
    <p:sldId id="322" r:id="rId25"/>
    <p:sldId id="295" r:id="rId26"/>
    <p:sldId id="329" r:id="rId27"/>
    <p:sldId id="332" r:id="rId28"/>
    <p:sldId id="316" r:id="rId29"/>
    <p:sldId id="296" r:id="rId30"/>
    <p:sldId id="302" r:id="rId31"/>
    <p:sldId id="439" r:id="rId32"/>
    <p:sldId id="304" r:id="rId33"/>
    <p:sldId id="305" r:id="rId34"/>
    <p:sldId id="307" r:id="rId35"/>
    <p:sldId id="328" r:id="rId36"/>
    <p:sldId id="276" r:id="rId37"/>
    <p:sldId id="315" r:id="rId38"/>
    <p:sldId id="310" r:id="rId39"/>
    <p:sldId id="312" r:id="rId40"/>
    <p:sldId id="311" r:id="rId41"/>
    <p:sldId id="303" r:id="rId42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93" autoAdjust="0"/>
    <p:restoredTop sz="98615" autoAdjust="0"/>
  </p:normalViewPr>
  <p:slideViewPr>
    <p:cSldViewPr>
      <p:cViewPr varScale="1">
        <p:scale>
          <a:sx n="110" d="100"/>
          <a:sy n="110" d="100"/>
        </p:scale>
        <p:origin x="21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8FEE9-CFB2-4F79-9B9F-880B0EDCEFFB}" type="doc">
      <dgm:prSet loTypeId="urn:microsoft.com/office/officeart/2005/8/layout/process1" loCatId="process" qsTypeId="urn:microsoft.com/office/officeart/2005/8/quickstyle/3d6" qsCatId="3D" csTypeId="urn:microsoft.com/office/officeart/2005/8/colors/colorful1" csCatId="colorful" phldr="1"/>
      <dgm:spPr/>
    </dgm:pt>
    <dgm:pt modelId="{87450FA4-C1B8-4BE3-B15D-8FB5A187B1E3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Download Teller Packages</a:t>
          </a:r>
        </a:p>
      </dgm:t>
    </dgm:pt>
    <dgm:pt modelId="{24CAB9FE-AAB7-4D08-82B2-B817ADBEFFB9}" type="parTrans" cxnId="{23A0329B-23E1-44CF-9882-7135BC2BAA62}">
      <dgm:prSet/>
      <dgm:spPr/>
      <dgm:t>
        <a:bodyPr/>
        <a:lstStyle/>
        <a:p>
          <a:endParaRPr lang="en-US"/>
        </a:p>
      </dgm:t>
    </dgm:pt>
    <dgm:pt modelId="{2411F109-5D22-4364-B3E4-B5B78A06B84F}" type="sibTrans" cxnId="{23A0329B-23E1-44CF-9882-7135BC2BAA62}">
      <dgm:prSet/>
      <dgm:spPr/>
      <dgm:t>
        <a:bodyPr/>
        <a:lstStyle/>
        <a:p>
          <a:endParaRPr lang="en-US"/>
        </a:p>
      </dgm:t>
    </dgm:pt>
    <dgm:pt modelId="{B7796792-EE2F-4E80-B042-BACCCF51599F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>
              <a:cs typeface="Arial"/>
            </a:rPr>
            <a:t>Configure One Workstation</a:t>
          </a:r>
          <a:endParaRPr lang="en-US" dirty="0"/>
        </a:p>
      </dgm:t>
    </dgm:pt>
    <dgm:pt modelId="{967DED10-329B-411A-921A-407E3F1660E7}" type="parTrans" cxnId="{197FD5E0-DA21-4375-A992-07800F1B8331}">
      <dgm:prSet/>
      <dgm:spPr/>
      <dgm:t>
        <a:bodyPr/>
        <a:lstStyle/>
        <a:p>
          <a:endParaRPr lang="en-US"/>
        </a:p>
      </dgm:t>
    </dgm:pt>
    <dgm:pt modelId="{AF3B399C-4C89-4952-86B1-DC0A0A9915AF}" type="sibTrans" cxnId="{197FD5E0-DA21-4375-A992-07800F1B8331}">
      <dgm:prSet/>
      <dgm:spPr/>
      <dgm:t>
        <a:bodyPr/>
        <a:lstStyle/>
        <a:p>
          <a:endParaRPr lang="en-US"/>
        </a:p>
      </dgm:t>
    </dgm:pt>
    <dgm:pt modelId="{DF1B290D-C731-4D9C-9FA9-EF9F79527A3C}">
      <dgm:prSet phldrT="[Text]"/>
      <dgm:spPr/>
      <dgm:t>
        <a:bodyPr/>
        <a:lstStyle/>
        <a:p>
          <a:r>
            <a:rPr lang="en-US" dirty="0"/>
            <a:t>Confirm Date of Install</a:t>
          </a:r>
        </a:p>
      </dgm:t>
    </dgm:pt>
    <dgm:pt modelId="{81B83F21-7291-4A3F-8510-997A710A209D}" type="parTrans" cxnId="{1A9BDCF1-6911-47D7-B820-181B714035B0}">
      <dgm:prSet/>
      <dgm:spPr/>
      <dgm:t>
        <a:bodyPr/>
        <a:lstStyle/>
        <a:p>
          <a:endParaRPr lang="en-US"/>
        </a:p>
      </dgm:t>
    </dgm:pt>
    <dgm:pt modelId="{A7DC92E1-44DD-41CB-BB96-43B5CABC23D2}" type="sibTrans" cxnId="{1A9BDCF1-6911-47D7-B820-181B714035B0}">
      <dgm:prSet/>
      <dgm:spPr/>
      <dgm:t>
        <a:bodyPr/>
        <a:lstStyle/>
        <a:p>
          <a:endParaRPr lang="en-US"/>
        </a:p>
      </dgm:t>
    </dgm:pt>
    <dgm:pt modelId="{8A621CEB-E62C-4F51-90D0-856AA633ABA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Confirm Use of Physical Workstation</a:t>
          </a:r>
        </a:p>
      </dgm:t>
    </dgm:pt>
    <dgm:pt modelId="{809899DF-1DD8-4480-A605-849EE6C6AE8F}" type="parTrans" cxnId="{D382A4D3-B759-4CAB-9E03-319EF0DE2B1A}">
      <dgm:prSet/>
      <dgm:spPr/>
      <dgm:t>
        <a:bodyPr/>
        <a:lstStyle/>
        <a:p>
          <a:endParaRPr lang="en-US"/>
        </a:p>
      </dgm:t>
    </dgm:pt>
    <dgm:pt modelId="{0982CA41-2897-4BBF-BC91-260166715FA3}" type="sibTrans" cxnId="{D382A4D3-B759-4CAB-9E03-319EF0DE2B1A}">
      <dgm:prSet/>
      <dgm:spPr/>
      <dgm:t>
        <a:bodyPr/>
        <a:lstStyle/>
        <a:p>
          <a:endParaRPr lang="en-US"/>
        </a:p>
      </dgm:t>
    </dgm:pt>
    <dgm:pt modelId="{B602C361-6710-46CB-86F4-98B7821BB69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cs typeface="Arial"/>
            </a:rPr>
            <a:t>Issues reported to NAT</a:t>
          </a:r>
        </a:p>
      </dgm:t>
    </dgm:pt>
    <dgm:pt modelId="{C9CABFA4-AEBC-4476-AF23-ABCEBDDA6F44}" type="parTrans" cxnId="{B13694B8-80A5-473C-BD13-F941C261C4AE}">
      <dgm:prSet/>
      <dgm:spPr/>
      <dgm:t>
        <a:bodyPr/>
        <a:lstStyle/>
        <a:p>
          <a:endParaRPr lang="en-US"/>
        </a:p>
      </dgm:t>
    </dgm:pt>
    <dgm:pt modelId="{871D292C-4D75-4375-A030-176293D5F211}" type="sibTrans" cxnId="{B13694B8-80A5-473C-BD13-F941C261C4AE}">
      <dgm:prSet/>
      <dgm:spPr/>
      <dgm:t>
        <a:bodyPr/>
        <a:lstStyle/>
        <a:p>
          <a:endParaRPr lang="en-US"/>
        </a:p>
      </dgm:t>
    </dgm:pt>
    <dgm:pt modelId="{4C21B026-C41E-42D6-B277-C2133A27D7BE}">
      <dgm:prSet phldrT="[Text]"/>
      <dgm:spPr/>
      <dgm:t>
        <a:bodyPr/>
        <a:lstStyle/>
        <a:p>
          <a:r>
            <a:rPr lang="en-US" dirty="0">
              <a:cs typeface="Arial"/>
            </a:rPr>
            <a:t>Bank Controlled</a:t>
          </a:r>
        </a:p>
      </dgm:t>
    </dgm:pt>
    <dgm:pt modelId="{414FD65F-E430-4C6A-B361-4E1BD5AD2CD1}" type="parTrans" cxnId="{E5821CF3-76AE-4C47-8599-248F71F09A58}">
      <dgm:prSet/>
      <dgm:spPr/>
      <dgm:t>
        <a:bodyPr/>
        <a:lstStyle/>
        <a:p>
          <a:endParaRPr lang="en-US"/>
        </a:p>
      </dgm:t>
    </dgm:pt>
    <dgm:pt modelId="{80111584-CDB0-4092-ABA6-EBE767AF30AA}" type="sibTrans" cxnId="{E5821CF3-76AE-4C47-8599-248F71F09A58}">
      <dgm:prSet/>
      <dgm:spPr/>
      <dgm:t>
        <a:bodyPr/>
        <a:lstStyle/>
        <a:p>
          <a:endParaRPr lang="en-US"/>
        </a:p>
      </dgm:t>
    </dgm:pt>
    <dgm:pt modelId="{402E51D5-79B6-4496-ABA7-9AB53FC0F56D}" type="pres">
      <dgm:prSet presAssocID="{0208FEE9-CFB2-4F79-9B9F-880B0EDCEFFB}" presName="Name0" presStyleCnt="0">
        <dgm:presLayoutVars>
          <dgm:dir/>
          <dgm:resizeHandles val="exact"/>
        </dgm:presLayoutVars>
      </dgm:prSet>
      <dgm:spPr/>
    </dgm:pt>
    <dgm:pt modelId="{3508EEE2-6F6B-4659-9D6D-13BF72EFCACB}" type="pres">
      <dgm:prSet presAssocID="{DF1B290D-C731-4D9C-9FA9-EF9F79527A3C}" presName="node" presStyleLbl="node1" presStyleIdx="0" presStyleCnt="6">
        <dgm:presLayoutVars>
          <dgm:bulletEnabled val="1"/>
        </dgm:presLayoutVars>
      </dgm:prSet>
      <dgm:spPr/>
    </dgm:pt>
    <dgm:pt modelId="{8BB8B860-FEF4-4F29-9BD4-E8646F6D7E6D}" type="pres">
      <dgm:prSet presAssocID="{A7DC92E1-44DD-41CB-BB96-43B5CABC23D2}" presName="sibTrans" presStyleLbl="sibTrans2D1" presStyleIdx="0" presStyleCnt="5"/>
      <dgm:spPr/>
    </dgm:pt>
    <dgm:pt modelId="{CC016DAC-BF7C-4CF9-8E73-3D9FC87A79A8}" type="pres">
      <dgm:prSet presAssocID="{A7DC92E1-44DD-41CB-BB96-43B5CABC23D2}" presName="connectorText" presStyleLbl="sibTrans2D1" presStyleIdx="0" presStyleCnt="5"/>
      <dgm:spPr/>
    </dgm:pt>
    <dgm:pt modelId="{EA2CFB5F-2008-4C7E-A7AC-2FF9BF3C05EA}" type="pres">
      <dgm:prSet presAssocID="{8A621CEB-E62C-4F51-90D0-856AA633ABA5}" presName="node" presStyleLbl="node1" presStyleIdx="1" presStyleCnt="6">
        <dgm:presLayoutVars>
          <dgm:bulletEnabled val="1"/>
        </dgm:presLayoutVars>
      </dgm:prSet>
      <dgm:spPr/>
    </dgm:pt>
    <dgm:pt modelId="{D15BBA7B-8DCE-48CC-A769-FF6834B78F42}" type="pres">
      <dgm:prSet presAssocID="{0982CA41-2897-4BBF-BC91-260166715FA3}" presName="sibTrans" presStyleLbl="sibTrans2D1" presStyleIdx="1" presStyleCnt="5"/>
      <dgm:spPr/>
    </dgm:pt>
    <dgm:pt modelId="{BBB5A973-A37B-4442-9795-2A09BC37FE91}" type="pres">
      <dgm:prSet presAssocID="{0982CA41-2897-4BBF-BC91-260166715FA3}" presName="connectorText" presStyleLbl="sibTrans2D1" presStyleIdx="1" presStyleCnt="5"/>
      <dgm:spPr/>
    </dgm:pt>
    <dgm:pt modelId="{35CAE60E-E63F-4408-B6B8-7F3D508D70DA}" type="pres">
      <dgm:prSet presAssocID="{87450FA4-C1B8-4BE3-B15D-8FB5A187B1E3}" presName="node" presStyleLbl="node1" presStyleIdx="2" presStyleCnt="6">
        <dgm:presLayoutVars>
          <dgm:bulletEnabled val="1"/>
        </dgm:presLayoutVars>
      </dgm:prSet>
      <dgm:spPr/>
    </dgm:pt>
    <dgm:pt modelId="{4FF90AED-BFBF-457D-9E0E-E4B4504AD541}" type="pres">
      <dgm:prSet presAssocID="{2411F109-5D22-4364-B3E4-B5B78A06B84F}" presName="sibTrans" presStyleLbl="sibTrans2D1" presStyleIdx="2" presStyleCnt="5"/>
      <dgm:spPr/>
    </dgm:pt>
    <dgm:pt modelId="{FDD2F482-D17D-4CB3-96BA-355B6E27F81F}" type="pres">
      <dgm:prSet presAssocID="{2411F109-5D22-4364-B3E4-B5B78A06B84F}" presName="connectorText" presStyleLbl="sibTrans2D1" presStyleIdx="2" presStyleCnt="5"/>
      <dgm:spPr/>
    </dgm:pt>
    <dgm:pt modelId="{F51A30C5-D742-4778-8892-6BF9A24736A7}" type="pres">
      <dgm:prSet presAssocID="{B7796792-EE2F-4E80-B042-BACCCF51599F}" presName="node" presStyleLbl="node1" presStyleIdx="3" presStyleCnt="6">
        <dgm:presLayoutVars>
          <dgm:bulletEnabled val="1"/>
        </dgm:presLayoutVars>
      </dgm:prSet>
      <dgm:spPr/>
    </dgm:pt>
    <dgm:pt modelId="{EC848653-B862-4A52-BA30-642534BA1DD7}" type="pres">
      <dgm:prSet presAssocID="{AF3B399C-4C89-4952-86B1-DC0A0A9915AF}" presName="sibTrans" presStyleLbl="sibTrans2D1" presStyleIdx="3" presStyleCnt="5"/>
      <dgm:spPr/>
    </dgm:pt>
    <dgm:pt modelId="{98877635-D987-4731-8215-FFD6369A0842}" type="pres">
      <dgm:prSet presAssocID="{AF3B399C-4C89-4952-86B1-DC0A0A9915AF}" presName="connectorText" presStyleLbl="sibTrans2D1" presStyleIdx="3" presStyleCnt="5"/>
      <dgm:spPr/>
    </dgm:pt>
    <dgm:pt modelId="{A0D96B86-1410-4380-9E7E-D3A67C2D58F0}" type="pres">
      <dgm:prSet presAssocID="{4C21B026-C41E-42D6-B277-C2133A27D7BE}" presName="node" presStyleLbl="node1" presStyleIdx="4" presStyleCnt="6">
        <dgm:presLayoutVars>
          <dgm:bulletEnabled val="1"/>
        </dgm:presLayoutVars>
      </dgm:prSet>
      <dgm:spPr/>
    </dgm:pt>
    <dgm:pt modelId="{82B519AE-C622-48FF-BA81-852F93B5AB4D}" type="pres">
      <dgm:prSet presAssocID="{80111584-CDB0-4092-ABA6-EBE767AF30AA}" presName="sibTrans" presStyleLbl="sibTrans2D1" presStyleIdx="4" presStyleCnt="5"/>
      <dgm:spPr/>
    </dgm:pt>
    <dgm:pt modelId="{F8DAE809-E6FE-4B32-A2C6-E9B8EB892711}" type="pres">
      <dgm:prSet presAssocID="{80111584-CDB0-4092-ABA6-EBE767AF30AA}" presName="connectorText" presStyleLbl="sibTrans2D1" presStyleIdx="4" presStyleCnt="5"/>
      <dgm:spPr/>
    </dgm:pt>
    <dgm:pt modelId="{B7FC40BD-CF5A-402E-95C4-A04BAA0D1BA7}" type="pres">
      <dgm:prSet presAssocID="{B602C361-6710-46CB-86F4-98B7821BB695}" presName="node" presStyleLbl="node1" presStyleIdx="5" presStyleCnt="6">
        <dgm:presLayoutVars>
          <dgm:bulletEnabled val="1"/>
        </dgm:presLayoutVars>
      </dgm:prSet>
      <dgm:spPr/>
    </dgm:pt>
  </dgm:ptLst>
  <dgm:cxnLst>
    <dgm:cxn modelId="{A28F5100-9AC1-458D-BC18-AF2C4DE35E81}" type="presOf" srcId="{B7796792-EE2F-4E80-B042-BACCCF51599F}" destId="{F51A30C5-D742-4778-8892-6BF9A24736A7}" srcOrd="0" destOrd="0" presId="urn:microsoft.com/office/officeart/2005/8/layout/process1"/>
    <dgm:cxn modelId="{04B47205-72D7-4D95-817C-BD3A2A21677A}" type="presOf" srcId="{80111584-CDB0-4092-ABA6-EBE767AF30AA}" destId="{F8DAE809-E6FE-4B32-A2C6-E9B8EB892711}" srcOrd="1" destOrd="0" presId="urn:microsoft.com/office/officeart/2005/8/layout/process1"/>
    <dgm:cxn modelId="{ECC38B05-A53C-4B68-BED6-BB2DE6C80995}" type="presOf" srcId="{0208FEE9-CFB2-4F79-9B9F-880B0EDCEFFB}" destId="{402E51D5-79B6-4496-ABA7-9AB53FC0F56D}" srcOrd="0" destOrd="0" presId="urn:microsoft.com/office/officeart/2005/8/layout/process1"/>
    <dgm:cxn modelId="{1EA72119-5CC2-4120-A5C5-4822411D5F0F}" type="presOf" srcId="{A7DC92E1-44DD-41CB-BB96-43B5CABC23D2}" destId="{CC016DAC-BF7C-4CF9-8E73-3D9FC87A79A8}" srcOrd="1" destOrd="0" presId="urn:microsoft.com/office/officeart/2005/8/layout/process1"/>
    <dgm:cxn modelId="{7A001825-EBDE-4C24-8C8B-CB015CE073FD}" type="presOf" srcId="{80111584-CDB0-4092-ABA6-EBE767AF30AA}" destId="{82B519AE-C622-48FF-BA81-852F93B5AB4D}" srcOrd="0" destOrd="0" presId="urn:microsoft.com/office/officeart/2005/8/layout/process1"/>
    <dgm:cxn modelId="{3DC41F2E-56AC-4AFF-8229-BAEEBD1C183C}" type="presOf" srcId="{AF3B399C-4C89-4952-86B1-DC0A0A9915AF}" destId="{EC848653-B862-4A52-BA30-642534BA1DD7}" srcOrd="0" destOrd="0" presId="urn:microsoft.com/office/officeart/2005/8/layout/process1"/>
    <dgm:cxn modelId="{E7595168-549E-4D6C-BA34-5CDED7C5BFB4}" type="presOf" srcId="{0982CA41-2897-4BBF-BC91-260166715FA3}" destId="{BBB5A973-A37B-4442-9795-2A09BC37FE91}" srcOrd="1" destOrd="0" presId="urn:microsoft.com/office/officeart/2005/8/layout/process1"/>
    <dgm:cxn modelId="{5F89D84D-8F16-4F05-9A84-B0DEFCC61771}" type="presOf" srcId="{B602C361-6710-46CB-86F4-98B7821BB695}" destId="{B7FC40BD-CF5A-402E-95C4-A04BAA0D1BA7}" srcOrd="0" destOrd="0" presId="urn:microsoft.com/office/officeart/2005/8/layout/process1"/>
    <dgm:cxn modelId="{35AE8F75-E0BC-4A0E-A11F-A346B704A828}" type="presOf" srcId="{0982CA41-2897-4BBF-BC91-260166715FA3}" destId="{D15BBA7B-8DCE-48CC-A769-FF6834B78F42}" srcOrd="0" destOrd="0" presId="urn:microsoft.com/office/officeart/2005/8/layout/process1"/>
    <dgm:cxn modelId="{36A1F178-E1AB-456D-8F26-EBD4EC3DAE32}" type="presOf" srcId="{8A621CEB-E62C-4F51-90D0-856AA633ABA5}" destId="{EA2CFB5F-2008-4C7E-A7AC-2FF9BF3C05EA}" srcOrd="0" destOrd="0" presId="urn:microsoft.com/office/officeart/2005/8/layout/process1"/>
    <dgm:cxn modelId="{940E0C7B-21FD-4FA0-BCE9-B228DC1AF324}" type="presOf" srcId="{2411F109-5D22-4364-B3E4-B5B78A06B84F}" destId="{4FF90AED-BFBF-457D-9E0E-E4B4504AD541}" srcOrd="0" destOrd="0" presId="urn:microsoft.com/office/officeart/2005/8/layout/process1"/>
    <dgm:cxn modelId="{DFD8FC7B-2343-4352-A144-EA6BFA999E87}" type="presOf" srcId="{4C21B026-C41E-42D6-B277-C2133A27D7BE}" destId="{A0D96B86-1410-4380-9E7E-D3A67C2D58F0}" srcOrd="0" destOrd="0" presId="urn:microsoft.com/office/officeart/2005/8/layout/process1"/>
    <dgm:cxn modelId="{D831AB99-09D2-49E7-9DFB-C3DC4AA9BD5F}" type="presOf" srcId="{87450FA4-C1B8-4BE3-B15D-8FB5A187B1E3}" destId="{35CAE60E-E63F-4408-B6B8-7F3D508D70DA}" srcOrd="0" destOrd="0" presId="urn:microsoft.com/office/officeart/2005/8/layout/process1"/>
    <dgm:cxn modelId="{23A0329B-23E1-44CF-9882-7135BC2BAA62}" srcId="{0208FEE9-CFB2-4F79-9B9F-880B0EDCEFFB}" destId="{87450FA4-C1B8-4BE3-B15D-8FB5A187B1E3}" srcOrd="2" destOrd="0" parTransId="{24CAB9FE-AAB7-4D08-82B2-B817ADBEFFB9}" sibTransId="{2411F109-5D22-4364-B3E4-B5B78A06B84F}"/>
    <dgm:cxn modelId="{16C84DAB-F42B-4653-9CA4-2059C6771094}" type="presOf" srcId="{AF3B399C-4C89-4952-86B1-DC0A0A9915AF}" destId="{98877635-D987-4731-8215-FFD6369A0842}" srcOrd="1" destOrd="0" presId="urn:microsoft.com/office/officeart/2005/8/layout/process1"/>
    <dgm:cxn modelId="{B13694B8-80A5-473C-BD13-F941C261C4AE}" srcId="{0208FEE9-CFB2-4F79-9B9F-880B0EDCEFFB}" destId="{B602C361-6710-46CB-86F4-98B7821BB695}" srcOrd="5" destOrd="0" parTransId="{C9CABFA4-AEBC-4476-AF23-ABCEBDDA6F44}" sibTransId="{871D292C-4D75-4375-A030-176293D5F211}"/>
    <dgm:cxn modelId="{DB8982D0-18D3-46A7-B4DF-16BAE9D33FB3}" type="presOf" srcId="{A7DC92E1-44DD-41CB-BB96-43B5CABC23D2}" destId="{8BB8B860-FEF4-4F29-9BD4-E8646F6D7E6D}" srcOrd="0" destOrd="0" presId="urn:microsoft.com/office/officeart/2005/8/layout/process1"/>
    <dgm:cxn modelId="{D382A4D3-B759-4CAB-9E03-319EF0DE2B1A}" srcId="{0208FEE9-CFB2-4F79-9B9F-880B0EDCEFFB}" destId="{8A621CEB-E62C-4F51-90D0-856AA633ABA5}" srcOrd="1" destOrd="0" parTransId="{809899DF-1DD8-4480-A605-849EE6C6AE8F}" sibTransId="{0982CA41-2897-4BBF-BC91-260166715FA3}"/>
    <dgm:cxn modelId="{01EB98D8-F72C-4940-8233-9C75651F51F3}" type="presOf" srcId="{2411F109-5D22-4364-B3E4-B5B78A06B84F}" destId="{FDD2F482-D17D-4CB3-96BA-355B6E27F81F}" srcOrd="1" destOrd="0" presId="urn:microsoft.com/office/officeart/2005/8/layout/process1"/>
    <dgm:cxn modelId="{197FD5E0-DA21-4375-A992-07800F1B8331}" srcId="{0208FEE9-CFB2-4F79-9B9F-880B0EDCEFFB}" destId="{B7796792-EE2F-4E80-B042-BACCCF51599F}" srcOrd="3" destOrd="0" parTransId="{967DED10-329B-411A-921A-407E3F1660E7}" sibTransId="{AF3B399C-4C89-4952-86B1-DC0A0A9915AF}"/>
    <dgm:cxn modelId="{19B0A0F0-FCEE-4935-BBE7-59C61E42DA59}" type="presOf" srcId="{DF1B290D-C731-4D9C-9FA9-EF9F79527A3C}" destId="{3508EEE2-6F6B-4659-9D6D-13BF72EFCACB}" srcOrd="0" destOrd="0" presId="urn:microsoft.com/office/officeart/2005/8/layout/process1"/>
    <dgm:cxn modelId="{1A9BDCF1-6911-47D7-B820-181B714035B0}" srcId="{0208FEE9-CFB2-4F79-9B9F-880B0EDCEFFB}" destId="{DF1B290D-C731-4D9C-9FA9-EF9F79527A3C}" srcOrd="0" destOrd="0" parTransId="{81B83F21-7291-4A3F-8510-997A710A209D}" sibTransId="{A7DC92E1-44DD-41CB-BB96-43B5CABC23D2}"/>
    <dgm:cxn modelId="{E5821CF3-76AE-4C47-8599-248F71F09A58}" srcId="{0208FEE9-CFB2-4F79-9B9F-880B0EDCEFFB}" destId="{4C21B026-C41E-42D6-B277-C2133A27D7BE}" srcOrd="4" destOrd="0" parTransId="{414FD65F-E430-4C6A-B361-4E1BD5AD2CD1}" sibTransId="{80111584-CDB0-4092-ABA6-EBE767AF30AA}"/>
    <dgm:cxn modelId="{6FDABBEB-0704-463A-B9E4-0AB224F4D117}" type="presParOf" srcId="{402E51D5-79B6-4496-ABA7-9AB53FC0F56D}" destId="{3508EEE2-6F6B-4659-9D6D-13BF72EFCACB}" srcOrd="0" destOrd="0" presId="urn:microsoft.com/office/officeart/2005/8/layout/process1"/>
    <dgm:cxn modelId="{C6A98058-15A8-4027-9CEC-7E2F4AB77566}" type="presParOf" srcId="{402E51D5-79B6-4496-ABA7-9AB53FC0F56D}" destId="{8BB8B860-FEF4-4F29-9BD4-E8646F6D7E6D}" srcOrd="1" destOrd="0" presId="urn:microsoft.com/office/officeart/2005/8/layout/process1"/>
    <dgm:cxn modelId="{0C7D6B20-3886-4060-8C86-3241881856AF}" type="presParOf" srcId="{8BB8B860-FEF4-4F29-9BD4-E8646F6D7E6D}" destId="{CC016DAC-BF7C-4CF9-8E73-3D9FC87A79A8}" srcOrd="0" destOrd="0" presId="urn:microsoft.com/office/officeart/2005/8/layout/process1"/>
    <dgm:cxn modelId="{0BA099B8-566C-4F62-921B-47F851FB50DA}" type="presParOf" srcId="{402E51D5-79B6-4496-ABA7-9AB53FC0F56D}" destId="{EA2CFB5F-2008-4C7E-A7AC-2FF9BF3C05EA}" srcOrd="2" destOrd="0" presId="urn:microsoft.com/office/officeart/2005/8/layout/process1"/>
    <dgm:cxn modelId="{476F49E1-673A-405B-ADBF-5A22A4E5580B}" type="presParOf" srcId="{402E51D5-79B6-4496-ABA7-9AB53FC0F56D}" destId="{D15BBA7B-8DCE-48CC-A769-FF6834B78F42}" srcOrd="3" destOrd="0" presId="urn:microsoft.com/office/officeart/2005/8/layout/process1"/>
    <dgm:cxn modelId="{E913A1CE-DC5A-4854-B668-DCE2F8096158}" type="presParOf" srcId="{D15BBA7B-8DCE-48CC-A769-FF6834B78F42}" destId="{BBB5A973-A37B-4442-9795-2A09BC37FE91}" srcOrd="0" destOrd="0" presId="urn:microsoft.com/office/officeart/2005/8/layout/process1"/>
    <dgm:cxn modelId="{72B375EA-CC83-4ED7-808A-62A28A333BD2}" type="presParOf" srcId="{402E51D5-79B6-4496-ABA7-9AB53FC0F56D}" destId="{35CAE60E-E63F-4408-B6B8-7F3D508D70DA}" srcOrd="4" destOrd="0" presId="urn:microsoft.com/office/officeart/2005/8/layout/process1"/>
    <dgm:cxn modelId="{EC546BFC-0C26-4A5A-BE7B-F0A9A84CA03E}" type="presParOf" srcId="{402E51D5-79B6-4496-ABA7-9AB53FC0F56D}" destId="{4FF90AED-BFBF-457D-9E0E-E4B4504AD541}" srcOrd="5" destOrd="0" presId="urn:microsoft.com/office/officeart/2005/8/layout/process1"/>
    <dgm:cxn modelId="{857FB83B-B184-4B75-9D56-8EE56DBC6DAA}" type="presParOf" srcId="{4FF90AED-BFBF-457D-9E0E-E4B4504AD541}" destId="{FDD2F482-D17D-4CB3-96BA-355B6E27F81F}" srcOrd="0" destOrd="0" presId="urn:microsoft.com/office/officeart/2005/8/layout/process1"/>
    <dgm:cxn modelId="{9E09A507-F71D-4741-BA28-45D679E85839}" type="presParOf" srcId="{402E51D5-79B6-4496-ABA7-9AB53FC0F56D}" destId="{F51A30C5-D742-4778-8892-6BF9A24736A7}" srcOrd="6" destOrd="0" presId="urn:microsoft.com/office/officeart/2005/8/layout/process1"/>
    <dgm:cxn modelId="{334905B7-05B8-4A37-86E7-32405FE3CB83}" type="presParOf" srcId="{402E51D5-79B6-4496-ABA7-9AB53FC0F56D}" destId="{EC848653-B862-4A52-BA30-642534BA1DD7}" srcOrd="7" destOrd="0" presId="urn:microsoft.com/office/officeart/2005/8/layout/process1"/>
    <dgm:cxn modelId="{2EC30E6A-61E0-41BF-A102-B51F3B99F1F7}" type="presParOf" srcId="{EC848653-B862-4A52-BA30-642534BA1DD7}" destId="{98877635-D987-4731-8215-FFD6369A0842}" srcOrd="0" destOrd="0" presId="urn:microsoft.com/office/officeart/2005/8/layout/process1"/>
    <dgm:cxn modelId="{923CDA10-574E-47F3-8340-CC8EB2D6CEDC}" type="presParOf" srcId="{402E51D5-79B6-4496-ABA7-9AB53FC0F56D}" destId="{A0D96B86-1410-4380-9E7E-D3A67C2D58F0}" srcOrd="8" destOrd="0" presId="urn:microsoft.com/office/officeart/2005/8/layout/process1"/>
    <dgm:cxn modelId="{20BFB5A6-6F3B-4B40-95AD-8096AC6AB0F6}" type="presParOf" srcId="{402E51D5-79B6-4496-ABA7-9AB53FC0F56D}" destId="{82B519AE-C622-48FF-BA81-852F93B5AB4D}" srcOrd="9" destOrd="0" presId="urn:microsoft.com/office/officeart/2005/8/layout/process1"/>
    <dgm:cxn modelId="{7AFBDDE7-0A30-4DEE-BFA7-D8E810875F3E}" type="presParOf" srcId="{82B519AE-C622-48FF-BA81-852F93B5AB4D}" destId="{F8DAE809-E6FE-4B32-A2C6-E9B8EB892711}" srcOrd="0" destOrd="0" presId="urn:microsoft.com/office/officeart/2005/8/layout/process1"/>
    <dgm:cxn modelId="{F50F3F27-A983-4D25-88BA-AA100DC58648}" type="presParOf" srcId="{402E51D5-79B6-4496-ABA7-9AB53FC0F56D}" destId="{B7FC40BD-CF5A-402E-95C4-A04BAA0D1BA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8EEE2-6F6B-4659-9D6D-13BF72EFCACB}">
      <dsp:nvSpPr>
        <dsp:cNvPr id="0" name=""/>
        <dsp:cNvSpPr/>
      </dsp:nvSpPr>
      <dsp:spPr>
        <a:xfrm>
          <a:off x="0" y="1683846"/>
          <a:ext cx="1028699" cy="7040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Confirm Date of Install</a:t>
          </a:r>
        </a:p>
      </dsp:txBody>
      <dsp:txXfrm>
        <a:off x="20620" y="1704466"/>
        <a:ext cx="987459" cy="662776"/>
      </dsp:txXfrm>
    </dsp:sp>
    <dsp:sp modelId="{8BB8B860-FEF4-4F29-9BD4-E8646F6D7E6D}">
      <dsp:nvSpPr>
        <dsp:cNvPr id="0" name=""/>
        <dsp:cNvSpPr/>
      </dsp:nvSpPr>
      <dsp:spPr>
        <a:xfrm>
          <a:off x="1131570" y="1908296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131570" y="1959319"/>
        <a:ext cx="152659" cy="153071"/>
      </dsp:txXfrm>
    </dsp:sp>
    <dsp:sp modelId="{EA2CFB5F-2008-4C7E-A7AC-2FF9BF3C05EA}">
      <dsp:nvSpPr>
        <dsp:cNvPr id="0" name=""/>
        <dsp:cNvSpPr/>
      </dsp:nvSpPr>
      <dsp:spPr>
        <a:xfrm>
          <a:off x="1440180" y="1683846"/>
          <a:ext cx="1028699" cy="70401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Confirm Use of Physical Workstation</a:t>
          </a:r>
        </a:p>
      </dsp:txBody>
      <dsp:txXfrm>
        <a:off x="1460800" y="1704466"/>
        <a:ext cx="987459" cy="662776"/>
      </dsp:txXfrm>
    </dsp:sp>
    <dsp:sp modelId="{D15BBA7B-8DCE-48CC-A769-FF6834B78F42}">
      <dsp:nvSpPr>
        <dsp:cNvPr id="0" name=""/>
        <dsp:cNvSpPr/>
      </dsp:nvSpPr>
      <dsp:spPr>
        <a:xfrm>
          <a:off x="2571750" y="1908296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571750" y="1959319"/>
        <a:ext cx="152659" cy="153071"/>
      </dsp:txXfrm>
    </dsp:sp>
    <dsp:sp modelId="{35CAE60E-E63F-4408-B6B8-7F3D508D70DA}">
      <dsp:nvSpPr>
        <dsp:cNvPr id="0" name=""/>
        <dsp:cNvSpPr/>
      </dsp:nvSpPr>
      <dsp:spPr>
        <a:xfrm>
          <a:off x="2880360" y="1683846"/>
          <a:ext cx="1028699" cy="70401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Download Teller Packages</a:t>
          </a:r>
        </a:p>
      </dsp:txBody>
      <dsp:txXfrm>
        <a:off x="2900980" y="1704466"/>
        <a:ext cx="987459" cy="662776"/>
      </dsp:txXfrm>
    </dsp:sp>
    <dsp:sp modelId="{4FF90AED-BFBF-457D-9E0E-E4B4504AD541}">
      <dsp:nvSpPr>
        <dsp:cNvPr id="0" name=""/>
        <dsp:cNvSpPr/>
      </dsp:nvSpPr>
      <dsp:spPr>
        <a:xfrm>
          <a:off x="4011930" y="1908296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011930" y="1959319"/>
        <a:ext cx="152659" cy="153071"/>
      </dsp:txXfrm>
    </dsp:sp>
    <dsp:sp modelId="{F51A30C5-D742-4778-8892-6BF9A24736A7}">
      <dsp:nvSpPr>
        <dsp:cNvPr id="0" name=""/>
        <dsp:cNvSpPr/>
      </dsp:nvSpPr>
      <dsp:spPr>
        <a:xfrm>
          <a:off x="4320540" y="1683846"/>
          <a:ext cx="1028699" cy="704016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cs typeface="Arial"/>
            </a:rPr>
            <a:t>Configure One Workstation</a:t>
          </a:r>
          <a:endParaRPr lang="en-US" sz="1300" kern="1200" dirty="0"/>
        </a:p>
      </dsp:txBody>
      <dsp:txXfrm>
        <a:off x="4341160" y="1704466"/>
        <a:ext cx="987459" cy="662776"/>
      </dsp:txXfrm>
    </dsp:sp>
    <dsp:sp modelId="{EC848653-B862-4A52-BA30-642534BA1DD7}">
      <dsp:nvSpPr>
        <dsp:cNvPr id="0" name=""/>
        <dsp:cNvSpPr/>
      </dsp:nvSpPr>
      <dsp:spPr>
        <a:xfrm>
          <a:off x="5452110" y="1908296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452110" y="1959319"/>
        <a:ext cx="152659" cy="153071"/>
      </dsp:txXfrm>
    </dsp:sp>
    <dsp:sp modelId="{A0D96B86-1410-4380-9E7E-D3A67C2D58F0}">
      <dsp:nvSpPr>
        <dsp:cNvPr id="0" name=""/>
        <dsp:cNvSpPr/>
      </dsp:nvSpPr>
      <dsp:spPr>
        <a:xfrm>
          <a:off x="5760719" y="1683846"/>
          <a:ext cx="1028699" cy="7040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cs typeface="Arial"/>
            </a:rPr>
            <a:t>Bank Controlled</a:t>
          </a:r>
        </a:p>
      </dsp:txBody>
      <dsp:txXfrm>
        <a:off x="5781339" y="1704466"/>
        <a:ext cx="987459" cy="662776"/>
      </dsp:txXfrm>
    </dsp:sp>
    <dsp:sp modelId="{82B519AE-C622-48FF-BA81-852F93B5AB4D}">
      <dsp:nvSpPr>
        <dsp:cNvPr id="0" name=""/>
        <dsp:cNvSpPr/>
      </dsp:nvSpPr>
      <dsp:spPr>
        <a:xfrm>
          <a:off x="6892289" y="1908296"/>
          <a:ext cx="218084" cy="255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892289" y="1959319"/>
        <a:ext cx="152659" cy="153071"/>
      </dsp:txXfrm>
    </dsp:sp>
    <dsp:sp modelId="{B7FC40BD-CF5A-402E-95C4-A04BAA0D1BA7}">
      <dsp:nvSpPr>
        <dsp:cNvPr id="0" name=""/>
        <dsp:cNvSpPr/>
      </dsp:nvSpPr>
      <dsp:spPr>
        <a:xfrm>
          <a:off x="7200899" y="1683846"/>
          <a:ext cx="1028699" cy="704016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cs typeface="Arial"/>
            </a:rPr>
            <a:t>Issues reported to NAT</a:t>
          </a:r>
        </a:p>
      </dsp:txBody>
      <dsp:txXfrm>
        <a:off x="7221519" y="1704466"/>
        <a:ext cx="987459" cy="662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133" tIns="46067" rIns="92133" bIns="46067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65D571C-8043-431B-9C40-84D3393322DB}" type="datetime1">
              <a:rPr lang="en-US"/>
              <a:pPr>
                <a:defRPr/>
              </a:pPr>
              <a:t>4/30/2019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3" tIns="46067" rIns="92133" bIns="4606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9588" cy="4171950"/>
          </a:xfrm>
          <a:prstGeom prst="rect">
            <a:avLst/>
          </a:prstGeom>
        </p:spPr>
        <p:txBody>
          <a:bodyPr vert="horz" lIns="92133" tIns="46067" rIns="92133" bIns="4606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2133" tIns="46067" rIns="92133" bIns="46067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C4F72EA-2111-42C7-A3C1-545368DF7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51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7E2B-70AB-464D-816A-0452339C00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17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are we doing with Scope?  </a:t>
            </a:r>
          </a:p>
          <a:p>
            <a:r>
              <a:rPr lang="en-US" dirty="0"/>
              <a:t>This time last year, Only 15% of customers were on full core XP when we started</a:t>
            </a:r>
          </a:p>
          <a:p>
            <a:r>
              <a:rPr lang="en-US" dirty="0"/>
              <a:t>We’re up to 436 today!  That’s 39% of all customers! </a:t>
            </a:r>
          </a:p>
          <a:p>
            <a:r>
              <a:rPr lang="en-US" dirty="0"/>
              <a:t>Fantastic progress! </a:t>
            </a:r>
          </a:p>
          <a:p>
            <a:r>
              <a:rPr lang="en-US" b="1" dirty="0"/>
              <a:t>Go Strike Team!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137E5-4ED2-48FB-80A0-37B3865D35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21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E7E2B-70AB-464D-816A-0452339C00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0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“win” example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SilverLake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Deposit Assessment for First Bank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McComb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a $500 million SL OL customer.  Overall cost benefits were $1,361,968 annually – a great portion of that was around ACH Transactions.  The bank was allowing ACH entries to post early which meant they were losing NSF income and also paying interest a day earlier than needed….vs waiting for the ACH to post on effective settlement date which is what’s required.  $1,343 of the cost benefits were due to the ACH finding alone.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7E2B-70AB-464D-816A-0452339C00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7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the word Infrastructure encompass:</a:t>
            </a:r>
          </a:p>
          <a:p>
            <a:r>
              <a:rPr lang="en-US" dirty="0"/>
              <a:t>	-Servers and Hypervisor Hosts</a:t>
            </a:r>
          </a:p>
          <a:p>
            <a:r>
              <a:rPr lang="en-US" dirty="0"/>
              <a:t>	- Workstations (Thick and thin client)</a:t>
            </a:r>
          </a:p>
          <a:p>
            <a:r>
              <a:rPr lang="en-US" dirty="0"/>
              <a:t>	- Network equipment and circuits</a:t>
            </a:r>
          </a:p>
          <a:p>
            <a:r>
              <a:rPr lang="en-US" dirty="0"/>
              <a:t>	- Software (Operating Systems, JHA Applications, 3</a:t>
            </a:r>
            <a:r>
              <a:rPr lang="en-US" baseline="30000" dirty="0"/>
              <a:t>rd</a:t>
            </a:r>
            <a:r>
              <a:rPr lang="en-US" dirty="0"/>
              <a:t> party applications)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7E2B-70AB-464D-816A-0452339C00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3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benefits or return on investment?</a:t>
            </a:r>
          </a:p>
          <a:p>
            <a:r>
              <a:rPr lang="en-US" dirty="0"/>
              <a:t>	- Reduced support cases from users due to a slow system not functioning to expectations</a:t>
            </a:r>
          </a:p>
          <a:p>
            <a:r>
              <a:rPr lang="en-US" dirty="0"/>
              <a:t>	- Higher productivity as applications work faster and system is responsive</a:t>
            </a:r>
          </a:p>
          <a:p>
            <a:r>
              <a:rPr lang="en-US" dirty="0"/>
              <a:t>	- Users are excited to work on a new, highly functioning system</a:t>
            </a:r>
          </a:p>
          <a:p>
            <a:r>
              <a:rPr lang="en-US" dirty="0"/>
              <a:t>	- To do list of what needs to be upgraded to allow for a high performing experience for all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7E2B-70AB-464D-816A-0452339C00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5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list of services that the Client Services Infrastructure team can provide you. Please reach out to the email listed here with any questions or to set up a time to meet and discuss your needs.</a:t>
            </a:r>
          </a:p>
          <a:p>
            <a:r>
              <a:rPr lang="en-US" dirty="0"/>
              <a:t>	- Infrastructure </a:t>
            </a:r>
            <a:r>
              <a:rPr lang="en-US" dirty="0" err="1"/>
              <a:t>Healthcheck</a:t>
            </a:r>
            <a:r>
              <a:rPr lang="en-US" dirty="0"/>
              <a:t> – For FI’s that do not currently have Xperience rolled out to their users</a:t>
            </a:r>
          </a:p>
          <a:p>
            <a:r>
              <a:rPr lang="en-US" dirty="0"/>
              <a:t>	- Infrastructure Deep Dive – For FI’s that have Xperience rolled out and are having performance issues</a:t>
            </a:r>
          </a:p>
          <a:p>
            <a:r>
              <a:rPr lang="en-US" dirty="0"/>
              <a:t>	- Technology Planning – Plan for the future and plan for worst case scenarios</a:t>
            </a:r>
          </a:p>
          <a:p>
            <a:r>
              <a:rPr lang="en-US" dirty="0"/>
              <a:t>	- Physical to Virtual Analysis – For FI’s looking to move from thick client workstations to a thin client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65C7E-9712-48BE-9E4B-1CD481D100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5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F72EA-2111-42C7-A3C1-545368DF7BA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8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“win” example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SilverLake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Deposit Assessment for First Bank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McComb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a $500 million SL OL customer.  Overall cost benefits were $1,361,968 annually – a great portion of that was around ACH Transactions.  The bank was allowing ACH entries to post early which meant they were losing NSF income and also paying interest a day earlier than needed….vs waiting for the ACH to post on effective settlement date which is what’s required.  $1,343 of the cost benefits were due to the ACH finding alone.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7E2B-70AB-464D-816A-0452339C009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4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First step: </a:t>
            </a:r>
            <a:r>
              <a:rPr lang="en-US" dirty="0"/>
              <a:t>We worked </a:t>
            </a:r>
            <a:r>
              <a:rPr lang="en-US"/>
              <a:t>with the </a:t>
            </a:r>
            <a:r>
              <a:rPr lang="en-US" dirty="0"/>
              <a:t>Executive </a:t>
            </a:r>
            <a:r>
              <a:rPr lang="en-US"/>
              <a:t>team </a:t>
            </a:r>
            <a:r>
              <a:rPr lang="en-US" dirty="0"/>
              <a:t>to create </a:t>
            </a:r>
            <a:r>
              <a:rPr lang="en-US"/>
              <a:t>a Project Charter</a:t>
            </a:r>
            <a:r>
              <a:rPr lang="en-US" dirty="0"/>
              <a:t>,</a:t>
            </a:r>
          </a:p>
          <a:p>
            <a:r>
              <a:rPr lang="en-US" dirty="0"/>
              <a:t>It </a:t>
            </a:r>
            <a:r>
              <a:rPr lang="en-US"/>
              <a:t>stated</a:t>
            </a:r>
            <a:r>
              <a:rPr lang="en-US" dirty="0"/>
              <a:t> </a:t>
            </a:r>
            <a:r>
              <a:rPr lang="en-US"/>
              <a:t>the Objective</a:t>
            </a:r>
            <a:r>
              <a:rPr lang="en-US" dirty="0"/>
              <a:t> </a:t>
            </a:r>
            <a:r>
              <a:rPr lang="en-US"/>
              <a:t>of Project and high-level requirements</a:t>
            </a:r>
            <a:r>
              <a:rPr lang="en-US" dirty="0"/>
              <a:t> to bring the vision to reality. </a:t>
            </a:r>
          </a:p>
          <a:p>
            <a:r>
              <a:rPr lang="en-US" dirty="0"/>
              <a:t>(</a:t>
            </a:r>
            <a:r>
              <a:rPr lang="en-US"/>
              <a:t>see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137E5-4ED2-48FB-80A0-37B3865D35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2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are we doing with Scope?  </a:t>
            </a:r>
          </a:p>
          <a:p>
            <a:r>
              <a:rPr lang="en-US" dirty="0"/>
              <a:t>This time last year, Only 15% of customers were on full core XP when we started</a:t>
            </a:r>
          </a:p>
          <a:p>
            <a:r>
              <a:rPr lang="en-US" dirty="0"/>
              <a:t>We’re up to 436 today!  That’s 39% of all customers! </a:t>
            </a:r>
          </a:p>
          <a:p>
            <a:r>
              <a:rPr lang="en-US" dirty="0"/>
              <a:t>Fantastic progress! </a:t>
            </a:r>
          </a:p>
          <a:p>
            <a:r>
              <a:rPr lang="en-US" b="1" dirty="0"/>
              <a:t>Go Strike Team!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137E5-4ED2-48FB-80A0-37B3865D35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0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G-CORP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" y="3298825"/>
            <a:ext cx="8229600" cy="2438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11" descr="LIN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98825"/>
            <a:ext cx="523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OGO-WH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16625"/>
            <a:ext cx="3200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668275"/>
            <a:ext cx="7772400" cy="4884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14800"/>
            <a:ext cx="7772400" cy="529188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72C7E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715125"/>
            <a:ext cx="9144000" cy="104775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prstClr val="white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 2016 Jack Henry &amp; Associates, Inc.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5400" y="6475413"/>
            <a:ext cx="441325" cy="257175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fld id="{93DC13B4-2519-4ACA-954F-5DE306C77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2"/>
          </p:nvPr>
        </p:nvSpPr>
        <p:spPr bwMode="auto">
          <a:xfrm>
            <a:off x="790575" y="4922838"/>
            <a:ext cx="2133600" cy="4873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1" hangingPunct="1">
              <a:defRPr sz="1400" dirty="0" smtClean="0">
                <a:solidFill>
                  <a:srgbClr val="898989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/>
              <a:t>Presenter</a:t>
            </a:r>
          </a:p>
          <a:p>
            <a:pPr>
              <a:defRPr/>
            </a:pPr>
            <a:r>
              <a:rPr lang="en-US"/>
              <a:t>Date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999" y="-457200"/>
            <a:ext cx="46566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6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©  2019  Jack Henry &amp; Associates, Inc.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C22A214-7E83-49F6-A0DE-562431677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2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4897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4897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©  2019  Jack Henry &amp; Associates, Inc.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B58215A-B58D-4CC8-A384-B20716D6B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0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00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©  2016 Jack Henry &amp; Associates, Inc.</a:t>
            </a:r>
            <a:r>
              <a:rPr lang="en-US" baseline="30000" dirty="0"/>
              <a:t>®</a:t>
            </a:r>
            <a:r>
              <a:rPr lang="en-US" dirty="0"/>
              <a:t> 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6843043C-350A-491D-8072-871591CBB3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477001"/>
            <a:ext cx="1794337" cy="2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3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G-CORP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" y="3298825"/>
            <a:ext cx="8229600" cy="2438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11" descr="LIN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98825"/>
            <a:ext cx="523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OGO-WH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16625"/>
            <a:ext cx="3200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3668275"/>
            <a:ext cx="7772400" cy="4884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549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Do you have any questions?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715125"/>
            <a:ext cx="9144000" cy="104775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prstClr val="white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 2016  Jack Henry &amp; Associates, Inc.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5400" y="6475413"/>
            <a:ext cx="441325" cy="257175"/>
          </a:xfrm>
        </p:spPr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>
              <a:defRPr/>
            </a:pPr>
            <a:fld id="{93DC13B4-2519-4ACA-954F-5DE306C77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999" y="-457200"/>
            <a:ext cx="46566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5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6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-0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284163"/>
            <a:ext cx="8229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208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94488"/>
            <a:ext cx="9144000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 2016  Jack Henry &amp; Associates, Inc.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63" y="6530975"/>
            <a:ext cx="5842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70C8042-0D0E-45A4-BF7D-B5FE8D7FB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LOGO-BLU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6486525"/>
            <a:ext cx="1752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3" r:id="rId2"/>
    <p:sldLayoutId id="2147485975" r:id="rId3"/>
    <p:sldLayoutId id="2147485978" r:id="rId4"/>
    <p:sldLayoutId id="2147485980" r:id="rId5"/>
    <p:sldLayoutId id="2147485981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549F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49F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49F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49F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49F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49F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49F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49F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49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rgbClr val="00549F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575" y="4120547"/>
            <a:ext cx="7772400" cy="529188"/>
          </a:xfrm>
        </p:spPr>
        <p:txBody>
          <a:bodyPr/>
          <a:lstStyle/>
          <a:p>
            <a:r>
              <a:rPr lang="en-US" dirty="0"/>
              <a:t>2019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 2016 Jack Henry &amp; Associates, Inc.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DC13B4-2519-4ACA-954F-5DE306C7772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>
          <a:xfrm>
            <a:off x="803638" y="4704858"/>
            <a:ext cx="2133600" cy="487362"/>
          </a:xfrm>
        </p:spPr>
        <p:txBody>
          <a:bodyPr/>
          <a:lstStyle/>
          <a:p>
            <a:pPr>
              <a:defRPr/>
            </a:pPr>
            <a:r>
              <a:rPr lang="en-US" dirty="0"/>
              <a:t>Don Poulson, Jr.</a:t>
            </a:r>
          </a:p>
          <a:p>
            <a:pPr>
              <a:defRPr/>
            </a:pPr>
            <a:r>
              <a:rPr lang="en-US" dirty="0"/>
              <a:t>April 18, 2019	</a:t>
            </a:r>
          </a:p>
        </p:txBody>
      </p:sp>
    </p:spTree>
    <p:extLst>
      <p:ext uri="{BB962C8B-B14F-4D97-AF65-F5344CB8AC3E}">
        <p14:creationId xmlns:p14="http://schemas.microsoft.com/office/powerpoint/2010/main" val="341025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43000"/>
            <a:ext cx="8229600" cy="4525962"/>
          </a:xfrm>
        </p:spPr>
        <p:txBody>
          <a:bodyPr/>
          <a:lstStyle/>
          <a:p>
            <a:r>
              <a:rPr lang="en-US" dirty="0"/>
              <a:t>Operational Loan Assessment</a:t>
            </a:r>
          </a:p>
          <a:p>
            <a:pPr lvl="1"/>
            <a:r>
              <a:rPr lang="en-US" dirty="0"/>
              <a:t>Cross Application Item Entry </a:t>
            </a:r>
          </a:p>
          <a:p>
            <a:pPr lvl="2"/>
            <a:r>
              <a:rPr lang="en-US" dirty="0"/>
              <a:t>fund new loans</a:t>
            </a:r>
          </a:p>
          <a:p>
            <a:pPr lvl="2"/>
            <a:r>
              <a:rPr lang="en-US" dirty="0"/>
              <a:t>Payment split outs</a:t>
            </a:r>
          </a:p>
          <a:p>
            <a:pPr lvl="1"/>
            <a:r>
              <a:rPr lang="en-US" dirty="0"/>
              <a:t>Update Loan types</a:t>
            </a:r>
          </a:p>
          <a:p>
            <a:pPr lvl="2"/>
            <a:r>
              <a:rPr lang="en-US" dirty="0"/>
              <a:t>Payment posting order</a:t>
            </a:r>
          </a:p>
          <a:p>
            <a:pPr lvl="2"/>
            <a:r>
              <a:rPr lang="en-US" dirty="0"/>
              <a:t>Participated loans – payment splits</a:t>
            </a:r>
          </a:p>
          <a:p>
            <a:pPr lvl="1"/>
            <a:r>
              <a:rPr lang="en-US" dirty="0"/>
              <a:t>Charge off process</a:t>
            </a:r>
          </a:p>
          <a:p>
            <a:pPr lvl="2"/>
            <a:r>
              <a:rPr lang="en-US" dirty="0"/>
              <a:t>Setup available interface lines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0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7078CF-9C37-7046-803F-7A175D6F8467}"/>
              </a:ext>
            </a:extLst>
          </p:cNvPr>
          <p:cNvSpPr/>
          <p:nvPr/>
        </p:nvSpPr>
        <p:spPr>
          <a:xfrm>
            <a:off x="0" y="857250"/>
            <a:ext cx="9144000" cy="4550898"/>
          </a:xfrm>
          <a:prstGeom prst="rect">
            <a:avLst/>
          </a:prstGeom>
          <a:gradFill flip="none" rotWithShape="1">
            <a:gsLst>
              <a:gs pos="16000">
                <a:srgbClr val="188CC5"/>
              </a:gs>
              <a:gs pos="72000">
                <a:srgbClr val="0E3D8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C7C55F-5114-3A47-8605-ABB301EF8C15}"/>
              </a:ext>
            </a:extLst>
          </p:cNvPr>
          <p:cNvSpPr/>
          <p:nvPr/>
        </p:nvSpPr>
        <p:spPr>
          <a:xfrm>
            <a:off x="0" y="1729120"/>
            <a:ext cx="9144000" cy="36790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143229-8CE4-4367-BCE2-F9555CE452B1}"/>
              </a:ext>
            </a:extLst>
          </p:cNvPr>
          <p:cNvCxnSpPr/>
          <p:nvPr/>
        </p:nvCxnSpPr>
        <p:spPr>
          <a:xfrm>
            <a:off x="4447309" y="2400326"/>
            <a:ext cx="0" cy="205735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54471E-964A-4EE2-AD05-36316BAFB2A3}"/>
              </a:ext>
            </a:extLst>
          </p:cNvPr>
          <p:cNvGrpSpPr/>
          <p:nvPr/>
        </p:nvGrpSpPr>
        <p:grpSpPr>
          <a:xfrm>
            <a:off x="245393" y="2127640"/>
            <a:ext cx="1746212" cy="1603736"/>
            <a:chOff x="8745894" y="2438537"/>
            <a:chExt cx="1845851" cy="184413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93202A-B236-42CB-A894-8E535A8E85CF}"/>
                </a:ext>
              </a:extLst>
            </p:cNvPr>
            <p:cNvSpPr/>
            <p:nvPr/>
          </p:nvSpPr>
          <p:spPr>
            <a:xfrm>
              <a:off x="8745894" y="2438537"/>
              <a:ext cx="1845851" cy="18441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3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21AE7B5-E6AE-41AC-B282-C1A7B0D4F3D6}"/>
                </a:ext>
              </a:extLst>
            </p:cNvPr>
            <p:cNvSpPr/>
            <p:nvPr/>
          </p:nvSpPr>
          <p:spPr>
            <a:xfrm>
              <a:off x="8918933" y="2610547"/>
              <a:ext cx="1463084" cy="14617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3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3FABE2-F817-4E56-9844-5313DEFFF360}"/>
                </a:ext>
              </a:extLst>
            </p:cNvPr>
            <p:cNvSpPr txBox="1"/>
            <p:nvPr/>
          </p:nvSpPr>
          <p:spPr>
            <a:xfrm>
              <a:off x="9592300" y="2873165"/>
              <a:ext cx="195271" cy="53086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endParaRPr lang="id-ID" sz="2400" b="1" dirty="0">
                <a:solidFill>
                  <a:schemeClr val="bg1"/>
                </a:solidFill>
                <a:latin typeface="Lato" panose="020F0502020204030203" pitchFamily="34" charset="0"/>
                <a:ea typeface="Kozuka Gothic Pr6N B" panose="020B0800000000000000" pitchFamily="34" charset="-128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BA09773-1CE4-4940-938A-D070E8AA0CF9}"/>
              </a:ext>
            </a:extLst>
          </p:cNvPr>
          <p:cNvSpPr/>
          <p:nvPr/>
        </p:nvSpPr>
        <p:spPr>
          <a:xfrm>
            <a:off x="2143872" y="2640564"/>
            <a:ext cx="2364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$91,300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39FDA3-42ED-40EB-AFEA-03A79A59C8FD}"/>
              </a:ext>
            </a:extLst>
          </p:cNvPr>
          <p:cNvSpPr/>
          <p:nvPr/>
        </p:nvSpPr>
        <p:spPr>
          <a:xfrm>
            <a:off x="1856512" y="3216915"/>
            <a:ext cx="2369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Avg. Cost Benefit 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per Assessment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7088B5-2936-4904-A68D-CAC4BD2D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07" y="2754799"/>
            <a:ext cx="1242897" cy="3494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07D8C2-26FB-4CE7-8AF3-F398FCD2A814}"/>
              </a:ext>
            </a:extLst>
          </p:cNvPr>
          <p:cNvSpPr/>
          <p:nvPr/>
        </p:nvSpPr>
        <p:spPr>
          <a:xfrm>
            <a:off x="425909" y="4505384"/>
            <a:ext cx="3289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Average ROI = 4.91 x cost of engagement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14C7D4-8F60-4AAB-8FFB-822A28A1CB2D}"/>
              </a:ext>
            </a:extLst>
          </p:cNvPr>
          <p:cNvGrpSpPr/>
          <p:nvPr/>
        </p:nvGrpSpPr>
        <p:grpSpPr>
          <a:xfrm>
            <a:off x="4969787" y="2113787"/>
            <a:ext cx="1746212" cy="1603736"/>
            <a:chOff x="8745894" y="2438537"/>
            <a:chExt cx="1845851" cy="184413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DE9A9B-0775-4C6C-8A51-48305C586371}"/>
                </a:ext>
              </a:extLst>
            </p:cNvPr>
            <p:cNvSpPr/>
            <p:nvPr/>
          </p:nvSpPr>
          <p:spPr>
            <a:xfrm>
              <a:off x="8745894" y="2438537"/>
              <a:ext cx="1845851" cy="18441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3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6551A6-0994-4D7D-A648-EB0559B303E5}"/>
                </a:ext>
              </a:extLst>
            </p:cNvPr>
            <p:cNvSpPr/>
            <p:nvPr/>
          </p:nvSpPr>
          <p:spPr>
            <a:xfrm>
              <a:off x="8918933" y="2610547"/>
              <a:ext cx="1463084" cy="14617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733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0F42CA-26E4-465E-A554-677819653257}"/>
                </a:ext>
              </a:extLst>
            </p:cNvPr>
            <p:cNvSpPr txBox="1"/>
            <p:nvPr/>
          </p:nvSpPr>
          <p:spPr>
            <a:xfrm>
              <a:off x="9592300" y="2873165"/>
              <a:ext cx="195271" cy="53086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endParaRPr lang="id-ID" sz="2400" b="1" dirty="0">
                <a:solidFill>
                  <a:schemeClr val="bg1"/>
                </a:solidFill>
                <a:latin typeface="Lato" panose="020F0502020204030203" pitchFamily="34" charset="0"/>
                <a:ea typeface="Kozuka Gothic Pr6N B" panose="020B0800000000000000" pitchFamily="34" charset="-128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1CA2234-1601-4B0D-89D1-DA688A3C1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271" y="2697157"/>
            <a:ext cx="1144131" cy="4021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2BC7082-CF17-4BB5-BAD6-BF0A84A52602}"/>
              </a:ext>
            </a:extLst>
          </p:cNvPr>
          <p:cNvSpPr/>
          <p:nvPr/>
        </p:nvSpPr>
        <p:spPr>
          <a:xfrm>
            <a:off x="6893200" y="2643336"/>
            <a:ext cx="2364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$84,630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D3E363-AE40-4AED-B5F9-8B828096E170}"/>
              </a:ext>
            </a:extLst>
          </p:cNvPr>
          <p:cNvSpPr/>
          <p:nvPr/>
        </p:nvSpPr>
        <p:spPr>
          <a:xfrm>
            <a:off x="6572588" y="3211373"/>
            <a:ext cx="2369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Avg. Cost Benefit 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per Assessment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E2B06B-006E-484B-8FCE-F595C74BAFE6}"/>
              </a:ext>
            </a:extLst>
          </p:cNvPr>
          <p:cNvSpPr/>
          <p:nvPr/>
        </p:nvSpPr>
        <p:spPr>
          <a:xfrm>
            <a:off x="5158613" y="4491531"/>
            <a:ext cx="3289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Average ROI = 6 x cost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of engagement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E52B1C-0383-4F42-8EE4-9CD334F1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</p:spTree>
    <p:extLst>
      <p:ext uri="{BB962C8B-B14F-4D97-AF65-F5344CB8AC3E}">
        <p14:creationId xmlns:p14="http://schemas.microsoft.com/office/powerpoint/2010/main" val="2642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54" y="2057401"/>
            <a:ext cx="3638551" cy="317106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/>
        </p:nvSpPr>
        <p:spPr>
          <a:xfrm>
            <a:off x="5810966" y="1920480"/>
            <a:ext cx="2914937" cy="3457637"/>
          </a:xfrm>
          <a:prstGeom prst="rect">
            <a:avLst/>
          </a:prstGeom>
        </p:spPr>
        <p:txBody>
          <a:bodyPr vert="horz" lIns="68580" tIns="34290" rIns="68580" bIns="34290" rtlCol="0">
            <a:normAutofit fontScale="55000" lnSpcReduction="2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Servers/Hypervisor Hosts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Physical, Virtual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Memory, Processor, Disk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Workstations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Physical, Virtual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Memory, Processor, Disk, Monitors</a:t>
            </a:r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Network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Routers, Switches, Cables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Bandwidth, Latency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Software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Operating System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8143" y="3339194"/>
            <a:ext cx="468086" cy="2939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442840" y="3989913"/>
            <a:ext cx="468086" cy="2939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674716" y="3214720"/>
            <a:ext cx="468086" cy="41838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390222" y="2129204"/>
            <a:ext cx="1250402" cy="8531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795205" y="2217038"/>
            <a:ext cx="676975" cy="6443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28747" y="3853463"/>
            <a:ext cx="504944" cy="4927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3628747" y="4540962"/>
            <a:ext cx="504944" cy="4927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78628" y="3938073"/>
            <a:ext cx="564174" cy="60288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4472180" y="3239794"/>
            <a:ext cx="352293" cy="4927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4479944" y="3766902"/>
            <a:ext cx="352293" cy="3440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4474391" y="4154190"/>
            <a:ext cx="352293" cy="3440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4475501" y="4494875"/>
            <a:ext cx="352293" cy="3440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4476611" y="4848876"/>
            <a:ext cx="352293" cy="3440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4041561" y="3251908"/>
            <a:ext cx="430619" cy="1720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2F871-5727-4BA1-8B23-3D0430F8DC70}"/>
              </a:ext>
            </a:extLst>
          </p:cNvPr>
          <p:cNvSpPr txBox="1"/>
          <p:nvPr/>
        </p:nvSpPr>
        <p:spPr>
          <a:xfrm>
            <a:off x="609600" y="1232981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F"/>
                </a:solidFill>
              </a:rPr>
              <a:t>Infrastructure Consulting</a:t>
            </a:r>
          </a:p>
        </p:txBody>
      </p:sp>
    </p:spTree>
    <p:extLst>
      <p:ext uri="{BB962C8B-B14F-4D97-AF65-F5344CB8AC3E}">
        <p14:creationId xmlns:p14="http://schemas.microsoft.com/office/powerpoint/2010/main" val="31772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31"/>
            <a:ext cx="8622792" cy="494789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of Infrastructure Consulting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624" y="2057401"/>
            <a:ext cx="3877176" cy="3394472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Reduced cases for slow performance and product stability resulting in less user down time</a:t>
            </a:r>
          </a:p>
          <a:p>
            <a:r>
              <a:rPr lang="en-US" dirty="0">
                <a:solidFill>
                  <a:schemeClr val="tx1"/>
                </a:solidFill>
              </a:rPr>
              <a:t>Users are more effective and efficient at using their applications when the system is performing as it should</a:t>
            </a:r>
          </a:p>
          <a:p>
            <a:r>
              <a:rPr lang="en-US" dirty="0">
                <a:solidFill>
                  <a:schemeClr val="tx1"/>
                </a:solidFill>
              </a:rPr>
              <a:t>Higher User adoption rates for new applications</a:t>
            </a:r>
          </a:p>
          <a:p>
            <a:r>
              <a:rPr lang="en-US" dirty="0">
                <a:solidFill>
                  <a:schemeClr val="tx1"/>
                </a:solidFill>
              </a:rPr>
              <a:t>Consolidated inventory of all workstations, servers, and applications in institutions environment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Prioritized by performance and other factors to assist with strategical upgrade process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Upgrade the systems you need to upgrade, not just everything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0" y="2057401"/>
            <a:ext cx="2317395" cy="1580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860" y="3617056"/>
            <a:ext cx="2009141" cy="1834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7" y="3754638"/>
            <a:ext cx="2371670" cy="15857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285" y="4809624"/>
            <a:ext cx="2111542" cy="342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205" y="1920479"/>
            <a:ext cx="1497597" cy="15319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460571-54FA-46B4-A0B2-70DD9C1AE1FC}"/>
              </a:ext>
            </a:extLst>
          </p:cNvPr>
          <p:cNvSpPr txBox="1">
            <a:spLocks/>
          </p:cNvSpPr>
          <p:nvPr/>
        </p:nvSpPr>
        <p:spPr bwMode="auto">
          <a:xfrm>
            <a:off x="395288" y="284163"/>
            <a:ext cx="8229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49F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Client Services Consulting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1063231"/>
            <a:ext cx="9345168" cy="494789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Xperience™ Services: UXOps-Infrastructure@jackhenry.com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406" y="1843675"/>
            <a:ext cx="5969359" cy="360819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Infrastructure Health Check</a:t>
            </a:r>
          </a:p>
          <a:p>
            <a:pPr lvl="1"/>
            <a:r>
              <a:rPr lang="en-US" sz="1800" dirty="0"/>
              <a:t>One time or multiple combined with rollout; option for quarterly reviews</a:t>
            </a:r>
          </a:p>
          <a:p>
            <a:r>
              <a:rPr lang="en-US" sz="1800" dirty="0"/>
              <a:t>Infrastructure Deep Dive</a:t>
            </a:r>
          </a:p>
          <a:p>
            <a:pPr lvl="1"/>
            <a:r>
              <a:rPr lang="en-US" sz="1800" dirty="0"/>
              <a:t>Deep dive analysis of infrastructure, applications, and usage patterns</a:t>
            </a:r>
          </a:p>
          <a:p>
            <a:r>
              <a:rPr lang="en-US" sz="1800" dirty="0"/>
              <a:t>Technology Planning </a:t>
            </a:r>
          </a:p>
          <a:p>
            <a:pPr lvl="1"/>
            <a:r>
              <a:rPr lang="en-US" sz="1800" dirty="0"/>
              <a:t>Current and future state infrastructure planning including environments, disaster recovery/high availability, and upgrade strategy</a:t>
            </a:r>
          </a:p>
          <a:p>
            <a:r>
              <a:rPr lang="en-US" sz="1800" dirty="0"/>
              <a:t>Physical to Virtual Analysis</a:t>
            </a:r>
          </a:p>
          <a:p>
            <a:pPr lvl="1"/>
            <a:r>
              <a:rPr lang="en-US" sz="1800" dirty="0"/>
              <a:t>Review of current application usage to determine fit for virtual environment (Terminal Services, </a:t>
            </a:r>
            <a:r>
              <a:rPr lang="en-US" sz="1800" dirty="0">
                <a:solidFill>
                  <a:srgbClr val="000000"/>
                </a:solidFill>
              </a:rPr>
              <a:t>Citrix®</a:t>
            </a:r>
            <a:r>
              <a:rPr lang="en-US" sz="1800" dirty="0"/>
              <a:t>, VMWare View)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480" y="1843677"/>
            <a:ext cx="2578994" cy="36081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Reduce support cases</a:t>
            </a:r>
          </a:p>
          <a:p>
            <a:r>
              <a:rPr lang="en-US" sz="1800" dirty="0"/>
              <a:t>Maximize existing resources</a:t>
            </a:r>
          </a:p>
          <a:p>
            <a:r>
              <a:rPr lang="en-US" sz="1800" dirty="0"/>
              <a:t>Improve User Satisfaction</a:t>
            </a:r>
          </a:p>
          <a:p>
            <a:r>
              <a:rPr lang="en-US" sz="1800" dirty="0"/>
              <a:t>Plan for the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5A4CAF-4363-4815-BD63-027B26438F55}"/>
              </a:ext>
            </a:extLst>
          </p:cNvPr>
          <p:cNvSpPr txBox="1">
            <a:spLocks/>
          </p:cNvSpPr>
          <p:nvPr/>
        </p:nvSpPr>
        <p:spPr bwMode="auto">
          <a:xfrm>
            <a:off x="395288" y="284163"/>
            <a:ext cx="8229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49F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Client Services Consulting	</a:t>
            </a:r>
          </a:p>
        </p:txBody>
      </p:sp>
    </p:spTree>
    <p:extLst>
      <p:ext uri="{BB962C8B-B14F-4D97-AF65-F5344CB8AC3E}">
        <p14:creationId xmlns:p14="http://schemas.microsoft.com/office/powerpoint/2010/main" val="11481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CC042-944B-4BB8-B36C-0DE607FEC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90600"/>
            <a:ext cx="8229600" cy="4743450"/>
          </a:xfrm>
        </p:spPr>
        <p:txBody>
          <a:bodyPr/>
          <a:lstStyle/>
          <a:p>
            <a:r>
              <a:rPr lang="en-US" dirty="0"/>
              <a:t>Global Security</a:t>
            </a:r>
          </a:p>
          <a:p>
            <a:pPr lvl="1"/>
            <a:r>
              <a:rPr lang="en-US" dirty="0"/>
              <a:t>Employee interviews</a:t>
            </a:r>
          </a:p>
          <a:p>
            <a:pPr lvl="1"/>
            <a:r>
              <a:rPr lang="en-US" dirty="0"/>
              <a:t>Assess current menu security</a:t>
            </a:r>
          </a:p>
          <a:p>
            <a:pPr lvl="1"/>
            <a:r>
              <a:rPr lang="en-US" dirty="0"/>
              <a:t>Build roles/templates based on interviews</a:t>
            </a:r>
          </a:p>
          <a:p>
            <a:pPr lvl="1"/>
            <a:r>
              <a:rPr lang="en-US" dirty="0"/>
              <a:t>Train Security Officer on how to manage </a:t>
            </a:r>
          </a:p>
          <a:p>
            <a:pPr lvl="1"/>
            <a:r>
              <a:rPr lang="en-US" dirty="0"/>
              <a:t>Test with users</a:t>
            </a:r>
          </a:p>
          <a:p>
            <a:pPr lvl="1"/>
            <a:r>
              <a:rPr lang="en-US" dirty="0"/>
              <a:t>Go Live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FD43E-7981-47DA-B007-6C4D1E951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2D88A-07CA-4DD0-AF8B-B6EB97AB6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535B3-945D-4187-981F-0C42791D898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49F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Client Services Consulting	</a:t>
            </a:r>
          </a:p>
        </p:txBody>
      </p:sp>
    </p:spTree>
    <p:extLst>
      <p:ext uri="{BB962C8B-B14F-4D97-AF65-F5344CB8AC3E}">
        <p14:creationId xmlns:p14="http://schemas.microsoft.com/office/powerpoint/2010/main" val="231370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CC042-944B-4BB8-B36C-0DE607FEC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34294"/>
            <a:ext cx="8229600" cy="4743450"/>
          </a:xfrm>
        </p:spPr>
        <p:txBody>
          <a:bodyPr/>
          <a:lstStyle/>
          <a:p>
            <a:r>
              <a:rPr lang="en-US" dirty="0"/>
              <a:t>Treasury Management Consulting</a:t>
            </a:r>
          </a:p>
          <a:p>
            <a:pPr lvl="1"/>
            <a:r>
              <a:rPr lang="en-US" dirty="0"/>
              <a:t>Onsite strategic planning meeting</a:t>
            </a:r>
          </a:p>
          <a:p>
            <a:pPr lvl="1"/>
            <a:r>
              <a:rPr lang="en-US" dirty="0"/>
              <a:t>TM parameter review (wires/ACH/EAA)</a:t>
            </a:r>
          </a:p>
          <a:p>
            <a:pPr lvl="1"/>
            <a:r>
              <a:rPr lang="en-US" dirty="0"/>
              <a:t>Findings and recommendations document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FD43E-7981-47DA-B007-6C4D1E951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2D88A-07CA-4DD0-AF8B-B6EB97AB6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535B3-945D-4187-981F-0C42791D898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49F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Client Services Consulting	</a:t>
            </a:r>
          </a:p>
        </p:txBody>
      </p:sp>
      <p:pic>
        <p:nvPicPr>
          <p:cNvPr id="1026" name="Picture 2" descr="Image result for how do you do it?">
            <a:extLst>
              <a:ext uri="{FF2B5EF4-FFF2-40B4-BE49-F238E27FC236}">
                <a16:creationId xmlns:a16="http://schemas.microsoft.com/office/drawing/2014/main" id="{C172DB2B-A363-48EE-A60E-C1DEBE86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3706019"/>
            <a:ext cx="2857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8830F2-6F42-4855-9307-8F9EBEA19EB9}"/>
              </a:ext>
            </a:extLst>
          </p:cNvPr>
          <p:cNvSpPr txBox="1"/>
          <p:nvPr/>
        </p:nvSpPr>
        <p:spPr>
          <a:xfrm>
            <a:off x="681038" y="3448493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Visions, goals and gaps</a:t>
            </a:r>
          </a:p>
          <a:p>
            <a:endParaRPr lang="en-US" b="1" dirty="0"/>
          </a:p>
          <a:p>
            <a:r>
              <a:rPr lang="en-US" b="1"/>
              <a:t>Review: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Current TM products and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Marketing/Sales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Challenges/manual processes</a:t>
            </a:r>
          </a:p>
          <a:p>
            <a:endParaRPr lang="en-US" b="1" dirty="0"/>
          </a:p>
          <a:p>
            <a:r>
              <a:rPr lang="en-US" b="1" dirty="0"/>
              <a:t>Onboarding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Back office</a:t>
            </a:r>
          </a:p>
        </p:txBody>
      </p:sp>
    </p:spTree>
    <p:extLst>
      <p:ext uri="{BB962C8B-B14F-4D97-AF65-F5344CB8AC3E}">
        <p14:creationId xmlns:p14="http://schemas.microsoft.com/office/powerpoint/2010/main" val="23134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43000"/>
            <a:ext cx="8229600" cy="4525962"/>
          </a:xfrm>
        </p:spPr>
        <p:txBody>
          <a:bodyPr/>
          <a:lstStyle/>
          <a:p>
            <a:r>
              <a:rPr lang="en-US" dirty="0"/>
              <a:t>“Day in the Life”</a:t>
            </a:r>
          </a:p>
          <a:p>
            <a:pPr lvl="1"/>
            <a:r>
              <a:rPr lang="en-US" dirty="0"/>
              <a:t>Role based approach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application training</a:t>
            </a:r>
          </a:p>
          <a:p>
            <a:pPr lvl="1"/>
            <a:r>
              <a:rPr lang="en-US" dirty="0"/>
              <a:t>Role based approach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processes</a:t>
            </a:r>
          </a:p>
          <a:p>
            <a:pPr lvl="1"/>
            <a:r>
              <a:rPr lang="en-US" dirty="0"/>
              <a:t>Role based approach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process improvement</a:t>
            </a:r>
          </a:p>
          <a:p>
            <a:pPr lvl="1"/>
            <a:r>
              <a:rPr lang="en-US" dirty="0"/>
              <a:t>Role based approach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end user education</a:t>
            </a:r>
          </a:p>
          <a:p>
            <a:pPr lvl="1"/>
            <a:r>
              <a:rPr lang="en-US" dirty="0"/>
              <a:t>Role based approach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end user efficiency</a:t>
            </a:r>
          </a:p>
          <a:p>
            <a:pPr lvl="1"/>
            <a:r>
              <a:rPr lang="en-US" dirty="0"/>
              <a:t>Role based approach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happy bankers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3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50" name="Picture 2" descr="Image result for move from one to another">
            <a:extLst>
              <a:ext uri="{FF2B5EF4-FFF2-40B4-BE49-F238E27FC236}">
                <a16:creationId xmlns:a16="http://schemas.microsoft.com/office/drawing/2014/main" id="{CAC0494D-E0B2-46BE-84E6-99C82737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2" y="3581400"/>
            <a:ext cx="457200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43000"/>
            <a:ext cx="8229600" cy="4525962"/>
          </a:xfrm>
        </p:spPr>
        <p:txBody>
          <a:bodyPr/>
          <a:lstStyle/>
          <a:p>
            <a:r>
              <a:rPr lang="en-US" dirty="0"/>
              <a:t>Migration Assistance Consulting</a:t>
            </a:r>
          </a:p>
          <a:p>
            <a:pPr lvl="1"/>
            <a:r>
              <a:rPr lang="en-US" dirty="0"/>
              <a:t>In to Out Assistance with JHA/Bank tasks</a:t>
            </a:r>
          </a:p>
          <a:p>
            <a:pPr lvl="1"/>
            <a:r>
              <a:rPr lang="en-US" dirty="0"/>
              <a:t>Discover 3</a:t>
            </a:r>
            <a:r>
              <a:rPr lang="en-US" baseline="30000" dirty="0"/>
              <a:t>rd</a:t>
            </a:r>
            <a:r>
              <a:rPr lang="en-US" dirty="0"/>
              <a:t> parties affected by the move</a:t>
            </a:r>
          </a:p>
          <a:p>
            <a:pPr lvl="1"/>
            <a:r>
              <a:rPr lang="en-US" dirty="0"/>
              <a:t>Constant communication liaison between JHA/Bank</a:t>
            </a:r>
          </a:p>
          <a:p>
            <a:pPr lvl="1"/>
            <a:r>
              <a:rPr lang="en-US" dirty="0"/>
              <a:t>Overview look at the how the bank operates and how it should move forward</a:t>
            </a:r>
          </a:p>
        </p:txBody>
      </p:sp>
    </p:spTree>
    <p:extLst>
      <p:ext uri="{BB962C8B-B14F-4D97-AF65-F5344CB8AC3E}">
        <p14:creationId xmlns:p14="http://schemas.microsoft.com/office/powerpoint/2010/main" val="383165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46" y="1066800"/>
            <a:ext cx="8229600" cy="4525962"/>
          </a:xfrm>
        </p:spPr>
        <p:txBody>
          <a:bodyPr/>
          <a:lstStyle/>
          <a:p>
            <a:r>
              <a:rPr lang="en-US" dirty="0"/>
              <a:t>Technology Planning Consulting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Core neutral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Focused on all products/services and not just JHA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Considers pending implementations/projects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Plans for future product offerings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 personnel resources/organizational chart</a:t>
            </a:r>
          </a:p>
          <a:p>
            <a:pPr lvl="1">
              <a:spcBef>
                <a:spcPts val="0"/>
              </a:spcBef>
            </a:pPr>
            <a:r>
              <a:rPr lang="en-US" dirty="0"/>
              <a:t>Utilizes technology management approach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Capitalize on JHA Education services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Building technology plan timeline / action items list</a:t>
            </a:r>
          </a:p>
          <a:p>
            <a:pPr lvl="2">
              <a:spcBef>
                <a:spcPts val="0"/>
              </a:spcBef>
            </a:pPr>
            <a:r>
              <a:rPr lang="en-US" dirty="0"/>
              <a:t>Identify gaps and find solutions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r>
              <a:rPr lang="en-US" dirty="0"/>
              <a:t>Approach varies depending on bank complexity and needs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3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4675-CE8E-4D70-88BD-50130C4C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2EF21-0F3D-4564-B3B2-D8759F19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Team Overview</a:t>
            </a:r>
          </a:p>
          <a:p>
            <a:endParaRPr lang="en-US" dirty="0"/>
          </a:p>
          <a:p>
            <a:r>
              <a:rPr lang="en-US" dirty="0"/>
              <a:t>Consulting Focus</a:t>
            </a:r>
          </a:p>
          <a:p>
            <a:endParaRPr lang="en-US" dirty="0"/>
          </a:p>
          <a:p>
            <a:r>
              <a:rPr lang="en-US" dirty="0"/>
              <a:t>Building New Opportunities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55E54-AE3F-42BD-AAF2-9182B751C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67747-96B1-466B-B915-1150FC231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5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12E1F-C0F8-4AFD-AB99-C4422808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1078112"/>
            <a:ext cx="8035925" cy="617338"/>
          </a:xfrm>
        </p:spPr>
        <p:txBody>
          <a:bodyPr>
            <a:noAutofit/>
          </a:bodyPr>
          <a:lstStyle/>
          <a:p>
            <a:r>
              <a:rPr lang="en-US" sz="2800" dirty="0"/>
              <a:t>Technology Planning – Strategic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410BA-22B1-4CA3-8FED-FBED77AE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815124"/>
            <a:ext cx="8002588" cy="435707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Assessment 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Installed product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Hardware capacity review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Infrastructure review </a:t>
            </a:r>
          </a:p>
          <a:p>
            <a:pPr>
              <a:spcBef>
                <a:spcPts val="0"/>
              </a:spcBef>
            </a:pPr>
            <a:r>
              <a:rPr lang="en-US" dirty="0"/>
              <a:t>SWOT analysis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Identify hardware/software, and product knowledge (inventory of resource strengths within the organization).  </a:t>
            </a:r>
          </a:p>
          <a:p>
            <a:pPr lvl="1">
              <a:spcBef>
                <a:spcPts val="0"/>
              </a:spcBef>
            </a:pPr>
            <a:r>
              <a:rPr lang="en-US" dirty="0"/>
              <a:t>Identify areas of weakness that can be improved to better utilize installed products.</a:t>
            </a:r>
          </a:p>
          <a:p>
            <a:pPr>
              <a:spcBef>
                <a:spcPts val="0"/>
              </a:spcBef>
            </a:pPr>
            <a:r>
              <a:rPr lang="en-US" dirty="0"/>
              <a:t>Gap analysis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Identify process “pain points” to improve workflow.</a:t>
            </a:r>
          </a:p>
          <a:p>
            <a:pPr>
              <a:spcBef>
                <a:spcPts val="0"/>
              </a:spcBef>
            </a:pPr>
            <a:r>
              <a:rPr lang="en-US" dirty="0"/>
              <a:t>On-site Strategic Planning Day</a:t>
            </a:r>
          </a:p>
          <a:p>
            <a:pPr lvl="1"/>
            <a:r>
              <a:rPr lang="en-US" sz="2000" dirty="0"/>
              <a:t>Review Bank Vision, Mission, and Goals</a:t>
            </a:r>
          </a:p>
          <a:p>
            <a:pPr lvl="1"/>
            <a:r>
              <a:rPr lang="en-US" sz="2000" dirty="0"/>
              <a:t>Address TOP priorities on gap tracking list</a:t>
            </a:r>
          </a:p>
          <a:p>
            <a:pPr lvl="1"/>
            <a:r>
              <a:rPr lang="en-US" sz="2000" dirty="0"/>
              <a:t>Recommend solutions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342900" lvl="1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49591-D8C6-4E0D-A0F2-0344635FE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09EE8-0B34-4576-B7CF-D80B47917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9BC847-2CA2-4EB0-A22F-3AFBD31340D7}"/>
              </a:ext>
            </a:extLst>
          </p:cNvPr>
          <p:cNvSpPr txBox="1">
            <a:spLocks/>
          </p:cNvSpPr>
          <p:nvPr/>
        </p:nvSpPr>
        <p:spPr bwMode="auto">
          <a:xfrm>
            <a:off x="395288" y="284163"/>
            <a:ext cx="8229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49F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Client Services Consulting</a:t>
            </a:r>
          </a:p>
        </p:txBody>
      </p:sp>
    </p:spTree>
    <p:extLst>
      <p:ext uri="{BB962C8B-B14F-4D97-AF65-F5344CB8AC3E}">
        <p14:creationId xmlns:p14="http://schemas.microsoft.com/office/powerpoint/2010/main" val="3779837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19237"/>
            <a:ext cx="8229600" cy="5611738"/>
          </a:xfrm>
        </p:spPr>
        <p:txBody>
          <a:bodyPr/>
          <a:lstStyle/>
          <a:p>
            <a:r>
              <a:rPr lang="en-US" dirty="0"/>
              <a:t>Xperience Consulting</a:t>
            </a:r>
          </a:p>
          <a:p>
            <a:pPr lvl="1"/>
            <a:r>
              <a:rPr lang="en-US" dirty="0" err="1"/>
              <a:t>Xp</a:t>
            </a:r>
            <a:r>
              <a:rPr lang="en-US" dirty="0"/>
              <a:t> Admin Consulting</a:t>
            </a:r>
          </a:p>
          <a:p>
            <a:pPr lvl="1"/>
            <a:r>
              <a:rPr lang="en-US" dirty="0"/>
              <a:t>Build </a:t>
            </a:r>
            <a:r>
              <a:rPr lang="en-US" dirty="0" err="1"/>
              <a:t>Xp</a:t>
            </a:r>
            <a:r>
              <a:rPr lang="en-US" dirty="0"/>
              <a:t> end user consulting plan</a:t>
            </a:r>
          </a:p>
          <a:p>
            <a:pPr lvl="1"/>
            <a:r>
              <a:rPr lang="en-US" dirty="0"/>
              <a:t>End user consulting plan rollout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549F"/>
                </a:solidFill>
              </a:rPr>
              <a:t>XpTLR</a:t>
            </a:r>
            <a:r>
              <a:rPr lang="en-US" dirty="0"/>
              <a:t> </a:t>
            </a:r>
            <a:r>
              <a:rPr lang="en-US" b="1" dirty="0">
                <a:solidFill>
                  <a:srgbClr val="00549F"/>
                </a:solidFill>
              </a:rPr>
              <a:t>consulting</a:t>
            </a:r>
          </a:p>
          <a:p>
            <a:pPr lvl="1"/>
            <a:r>
              <a:rPr lang="en-US" dirty="0"/>
              <a:t>Review environment</a:t>
            </a:r>
          </a:p>
          <a:p>
            <a:pPr lvl="1"/>
            <a:r>
              <a:rPr lang="en-US" dirty="0" err="1"/>
              <a:t>XpTLR</a:t>
            </a:r>
            <a:r>
              <a:rPr lang="en-US" dirty="0"/>
              <a:t> PC installation</a:t>
            </a:r>
          </a:p>
          <a:p>
            <a:pPr lvl="1"/>
            <a:r>
              <a:rPr lang="en-US" dirty="0"/>
              <a:t>Perform test scripts and live transactions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Merge Document Consulting</a:t>
            </a:r>
          </a:p>
          <a:p>
            <a:pPr lvl="1"/>
            <a:r>
              <a:rPr lang="en-US" dirty="0"/>
              <a:t>Merge Document design and management</a:t>
            </a:r>
          </a:p>
          <a:p>
            <a:pPr lvl="1"/>
            <a:r>
              <a:rPr lang="en-US" dirty="0"/>
              <a:t>Identification and prioritization of documents</a:t>
            </a:r>
          </a:p>
          <a:p>
            <a:pPr lvl="1"/>
            <a:r>
              <a:rPr lang="en-US" dirty="0"/>
              <a:t>Archive strategy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2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43000"/>
            <a:ext cx="8229600" cy="4525962"/>
          </a:xfrm>
        </p:spPr>
        <p:txBody>
          <a:bodyPr/>
          <a:lstStyle/>
          <a:p>
            <a:r>
              <a:rPr lang="en-US" dirty="0"/>
              <a:t>Xperience Consulting Comments</a:t>
            </a:r>
          </a:p>
          <a:p>
            <a:pPr lvl="1"/>
            <a:r>
              <a:rPr lang="en-US" dirty="0"/>
              <a:t>I have never been more impressed by a JH associate </a:t>
            </a:r>
          </a:p>
          <a:p>
            <a:pPr lvl="1"/>
            <a:r>
              <a:rPr lang="en-US" dirty="0"/>
              <a:t>started using it today exclusively </a:t>
            </a:r>
          </a:p>
          <a:p>
            <a:pPr lvl="1"/>
            <a:r>
              <a:rPr lang="en-US" dirty="0"/>
              <a:t>wants to roll this out to everyone as fast as possible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67BC6-64E5-4D8C-846A-89F8E6210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8" y="3087281"/>
            <a:ext cx="67437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90600"/>
            <a:ext cx="8229600" cy="4525962"/>
          </a:xfrm>
        </p:spPr>
        <p:txBody>
          <a:bodyPr/>
          <a:lstStyle/>
          <a:p>
            <a:r>
              <a:rPr lang="en-US" dirty="0"/>
              <a:t>Digital Design Consulting</a:t>
            </a:r>
          </a:p>
          <a:p>
            <a:pPr lvl="1"/>
            <a:r>
              <a:rPr lang="en-US" dirty="0"/>
              <a:t>Separately branded digital bank</a:t>
            </a:r>
          </a:p>
          <a:p>
            <a:r>
              <a:rPr lang="en-US" dirty="0"/>
              <a:t>Easy – seamless – customer experience</a:t>
            </a:r>
          </a:p>
          <a:p>
            <a:pPr lvl="1"/>
            <a:r>
              <a:rPr lang="en-US" dirty="0"/>
              <a:t>Onsite digital design meeting</a:t>
            </a:r>
          </a:p>
          <a:p>
            <a:pPr lvl="1"/>
            <a:r>
              <a:rPr lang="en-US" dirty="0"/>
              <a:t>Build product matrix</a:t>
            </a:r>
          </a:p>
          <a:p>
            <a:pPr lvl="2"/>
            <a:r>
              <a:rPr lang="en-US" dirty="0"/>
              <a:t>JHA or third party</a:t>
            </a:r>
          </a:p>
          <a:p>
            <a:pPr lvl="1"/>
            <a:r>
              <a:rPr lang="en-US" dirty="0"/>
              <a:t>Review statement notice types</a:t>
            </a:r>
          </a:p>
          <a:p>
            <a:pPr lvl="1"/>
            <a:r>
              <a:rPr lang="en-US" dirty="0"/>
              <a:t>Discuss/review customer experience</a:t>
            </a:r>
          </a:p>
          <a:p>
            <a:pPr lvl="1"/>
            <a:r>
              <a:rPr lang="en-US" dirty="0"/>
              <a:t>Discuss/review associate/team member experience</a:t>
            </a:r>
          </a:p>
          <a:p>
            <a:pPr lvl="1"/>
            <a:r>
              <a:rPr lang="en-US" dirty="0"/>
              <a:t>Findings and recommendations document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27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90600"/>
            <a:ext cx="8229600" cy="4525962"/>
          </a:xfrm>
        </p:spPr>
        <p:txBody>
          <a:bodyPr/>
          <a:lstStyle/>
          <a:p>
            <a:r>
              <a:rPr lang="en-US" dirty="0"/>
              <a:t>Operational Assessments</a:t>
            </a:r>
          </a:p>
          <a:p>
            <a:r>
              <a:rPr lang="en-US" dirty="0"/>
              <a:t>Infrastructure Consulting</a:t>
            </a:r>
          </a:p>
          <a:p>
            <a:r>
              <a:rPr lang="en-US" dirty="0"/>
              <a:t>Global Security	</a:t>
            </a:r>
          </a:p>
          <a:p>
            <a:r>
              <a:rPr lang="en-US" dirty="0"/>
              <a:t>Treasury Management Consulting</a:t>
            </a:r>
          </a:p>
          <a:p>
            <a:r>
              <a:rPr lang="en-US" dirty="0"/>
              <a:t>“Day in the Life”</a:t>
            </a:r>
          </a:p>
          <a:p>
            <a:r>
              <a:rPr lang="en-US" dirty="0"/>
              <a:t>Migration Assistance Consulting</a:t>
            </a:r>
          </a:p>
          <a:p>
            <a:r>
              <a:rPr lang="en-US" dirty="0"/>
              <a:t>Tech Planning Consulting</a:t>
            </a:r>
          </a:p>
          <a:p>
            <a:r>
              <a:rPr lang="en-US" dirty="0" err="1"/>
              <a:t>Xp</a:t>
            </a:r>
            <a:r>
              <a:rPr lang="en-US" dirty="0"/>
              <a:t>/</a:t>
            </a:r>
            <a:r>
              <a:rPr lang="en-US" dirty="0" err="1"/>
              <a:t>XpTLR</a:t>
            </a:r>
            <a:r>
              <a:rPr lang="en-US" dirty="0"/>
              <a:t>/Merge Document Consulting</a:t>
            </a:r>
          </a:p>
          <a:p>
            <a:r>
              <a:rPr lang="en-US" dirty="0"/>
              <a:t>Digital Design Consulting</a:t>
            </a:r>
          </a:p>
          <a:p>
            <a:r>
              <a:rPr lang="en-US" dirty="0"/>
              <a:t>Customized Consulting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4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43000"/>
            <a:ext cx="8229600" cy="4525962"/>
          </a:xfrm>
        </p:spPr>
        <p:txBody>
          <a:bodyPr/>
          <a:lstStyle/>
          <a:p>
            <a:r>
              <a:rPr lang="en-US" dirty="0"/>
              <a:t>Customized Consulting</a:t>
            </a:r>
          </a:p>
          <a:p>
            <a:pPr lvl="1"/>
            <a:r>
              <a:rPr lang="en-US" dirty="0"/>
              <a:t>Key person replacement/Resource augmentation</a:t>
            </a:r>
          </a:p>
          <a:p>
            <a:pPr lvl="1"/>
            <a:r>
              <a:rPr lang="en-US" dirty="0"/>
              <a:t>Procedure improvement/rewrite</a:t>
            </a:r>
          </a:p>
          <a:p>
            <a:pPr lvl="1"/>
            <a:r>
              <a:rPr lang="en-US" dirty="0"/>
              <a:t>Enterprise Workflow – EWF</a:t>
            </a:r>
          </a:p>
          <a:p>
            <a:pPr lvl="1"/>
            <a:r>
              <a:rPr lang="en-US" dirty="0"/>
              <a:t>Process improvement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35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3B2A80-FDA7-46E5-85E7-B643A5A2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pic>
        <p:nvPicPr>
          <p:cNvPr id="1026" name="Picture 2" descr="Image result for call to action">
            <a:extLst>
              <a:ext uri="{FF2B5EF4-FFF2-40B4-BE49-F238E27FC236}">
                <a16:creationId xmlns:a16="http://schemas.microsoft.com/office/drawing/2014/main" id="{FB0500EF-9811-4CEF-8209-F321C8FF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7" y="1565275"/>
            <a:ext cx="3124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8D174-709E-4D4F-8635-FDDE8DCB86C0}"/>
              </a:ext>
            </a:extLst>
          </p:cNvPr>
          <p:cNvSpPr txBox="1"/>
          <p:nvPr/>
        </p:nvSpPr>
        <p:spPr>
          <a:xfrm>
            <a:off x="762000" y="5257800"/>
            <a:ext cx="786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F"/>
                </a:solidFill>
              </a:rPr>
              <a:t>clientservicesconsulting@jackhenry.com</a:t>
            </a:r>
          </a:p>
        </p:txBody>
      </p:sp>
      <p:pic>
        <p:nvPicPr>
          <p:cNvPr id="1028" name="Picture 4" descr="Image result for call to action">
            <a:extLst>
              <a:ext uri="{FF2B5EF4-FFF2-40B4-BE49-F238E27FC236}">
                <a16:creationId xmlns:a16="http://schemas.microsoft.com/office/drawing/2014/main" id="{88F5FF5B-D489-4BE3-BB26-DC4FD0C6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4762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014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7078CF-9C37-7046-803F-7A175D6F8467}"/>
              </a:ext>
            </a:extLst>
          </p:cNvPr>
          <p:cNvSpPr/>
          <p:nvPr/>
        </p:nvSpPr>
        <p:spPr>
          <a:xfrm>
            <a:off x="0" y="857250"/>
            <a:ext cx="9144000" cy="4550898"/>
          </a:xfrm>
          <a:prstGeom prst="rect">
            <a:avLst/>
          </a:prstGeom>
          <a:gradFill flip="none" rotWithShape="1">
            <a:gsLst>
              <a:gs pos="16000">
                <a:srgbClr val="188CC5"/>
              </a:gs>
              <a:gs pos="72000">
                <a:srgbClr val="0E3D8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E52B1C-0383-4F42-8EE4-9CD334F1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CCEEB6D-3A43-43E1-AB77-0A1CD024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350" y="1389623"/>
            <a:ext cx="7071476" cy="4611127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Q: 	What has been the most contracted engagement for the Consulting Services team in FY18/FY19?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	A. </a:t>
            </a:r>
            <a:r>
              <a:rPr lang="en-US" dirty="0" err="1">
                <a:solidFill>
                  <a:schemeClr val="bg1"/>
                </a:solidFill>
              </a:rPr>
              <a:t>Xperience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	B. </a:t>
            </a:r>
            <a:r>
              <a:rPr lang="en-US" dirty="0" err="1">
                <a:solidFill>
                  <a:schemeClr val="bg1"/>
                </a:solidFill>
              </a:rPr>
              <a:t>SilverLake</a:t>
            </a:r>
            <a:r>
              <a:rPr lang="en-US" dirty="0">
                <a:solidFill>
                  <a:schemeClr val="bg1"/>
                </a:solidFill>
              </a:rPr>
              <a:t> Assessments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	C. </a:t>
            </a:r>
            <a:r>
              <a:rPr lang="en-US" dirty="0" err="1">
                <a:solidFill>
                  <a:schemeClr val="bg1"/>
                </a:solidFill>
              </a:rPr>
              <a:t>SilverLake</a:t>
            </a:r>
            <a:r>
              <a:rPr lang="en-US" dirty="0">
                <a:solidFill>
                  <a:schemeClr val="bg1"/>
                </a:solidFill>
              </a:rPr>
              <a:t> Global Security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	D. 20/20 to </a:t>
            </a:r>
            <a:r>
              <a:rPr lang="en-US" dirty="0" err="1">
                <a:solidFill>
                  <a:schemeClr val="bg1"/>
                </a:solidFill>
              </a:rPr>
              <a:t>SilverLake</a:t>
            </a:r>
            <a:r>
              <a:rPr lang="en-US" dirty="0">
                <a:solidFill>
                  <a:schemeClr val="bg1"/>
                </a:solidFill>
              </a:rPr>
              <a:t> Migrations </a:t>
            </a:r>
          </a:p>
        </p:txBody>
      </p:sp>
    </p:spTree>
    <p:extLst>
      <p:ext uri="{BB962C8B-B14F-4D97-AF65-F5344CB8AC3E}">
        <p14:creationId xmlns:p14="http://schemas.microsoft.com/office/powerpoint/2010/main" val="3695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EC8A-4E0C-4BFF-810B-BA8C912D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9419"/>
            <a:ext cx="8305800" cy="1152782"/>
          </a:xfrm>
        </p:spPr>
        <p:txBody>
          <a:bodyPr>
            <a:normAutofit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5A11-90B3-40EE-B786-E9B9C4F0C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88406"/>
            <a:ext cx="4040188" cy="2947568"/>
          </a:xfrm>
        </p:spPr>
        <p:txBody>
          <a:bodyPr/>
          <a:lstStyle/>
          <a:p>
            <a:r>
              <a:rPr lang="en-US" dirty="0"/>
              <a:t>Fully deploy Xperience for Jack Henry's banking customers, including core and complementary products by </a:t>
            </a:r>
            <a:r>
              <a:rPr lang="en-US" b="1" dirty="0">
                <a:solidFill>
                  <a:srgbClr val="FF0000"/>
                </a:solidFill>
              </a:rPr>
              <a:t>12/31/2019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 order for the bank to be fully rolled out by that date, they should be installed by September, 2019!!!!!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F63E8-DB87-4792-B869-7665CF061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23" y="1209418"/>
            <a:ext cx="3696434" cy="39337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D146E1-5827-4659-8BF7-FE23B56DEBDB}"/>
              </a:ext>
            </a:extLst>
          </p:cNvPr>
          <p:cNvSpPr txBox="1">
            <a:spLocks/>
          </p:cNvSpPr>
          <p:nvPr/>
        </p:nvSpPr>
        <p:spPr bwMode="auto">
          <a:xfrm>
            <a:off x="395288" y="284163"/>
            <a:ext cx="8229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solidFill>
                  <a:srgbClr val="00549F"/>
                </a:solidFill>
              </a:rPr>
              <a:t>Strike Team Update</a:t>
            </a:r>
          </a:p>
        </p:txBody>
      </p:sp>
    </p:spTree>
    <p:extLst>
      <p:ext uri="{BB962C8B-B14F-4D97-AF65-F5344CB8AC3E}">
        <p14:creationId xmlns:p14="http://schemas.microsoft.com/office/powerpoint/2010/main" val="24655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6303EF-6506-405F-9421-CC4BE9CF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Strike Team Update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A0F69A-F770-4B27-B2BD-8FD1AC0B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355044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950" dirty="0">
                <a:solidFill>
                  <a:srgbClr val="FF0000"/>
                </a:solidFill>
              </a:rPr>
              <a:t>689+ Xperience Installations </a:t>
            </a:r>
            <a:r>
              <a:rPr lang="en-US" sz="1950" dirty="0"/>
              <a:t>with complimentary products in 7 months</a:t>
            </a:r>
          </a:p>
          <a:p>
            <a:r>
              <a:rPr lang="en-US" sz="1950" dirty="0"/>
              <a:t>Conception, Architecture, and Implementation of the process flows </a:t>
            </a:r>
          </a:p>
          <a:p>
            <a:r>
              <a:rPr lang="en-US" sz="1950" dirty="0"/>
              <a:t>Successfully </a:t>
            </a:r>
            <a:r>
              <a:rPr lang="en-US" sz="1950" dirty="0">
                <a:solidFill>
                  <a:srgbClr val="FF0000"/>
                </a:solidFill>
              </a:rPr>
              <a:t>mapped over 50K screens</a:t>
            </a:r>
          </a:p>
          <a:p>
            <a:pPr lvl="0"/>
            <a:r>
              <a:rPr lang="en-US" sz="1950" dirty="0"/>
              <a:t>Created online suite of </a:t>
            </a:r>
            <a:r>
              <a:rPr lang="en-US" sz="1950" dirty="0">
                <a:solidFill>
                  <a:srgbClr val="FF0000"/>
                </a:solidFill>
              </a:rPr>
              <a:t>eLearning classes and webinars </a:t>
            </a:r>
          </a:p>
          <a:p>
            <a:pPr lvl="0"/>
            <a:r>
              <a:rPr lang="en-US" sz="1950" dirty="0"/>
              <a:t>Enhanced </a:t>
            </a:r>
            <a:r>
              <a:rPr lang="en-US" sz="1950" dirty="0">
                <a:solidFill>
                  <a:srgbClr val="FF0000"/>
                </a:solidFill>
              </a:rPr>
              <a:t>client relationships </a:t>
            </a:r>
            <a:r>
              <a:rPr lang="en-US" sz="1950" dirty="0"/>
              <a:t>across the customer base</a:t>
            </a:r>
          </a:p>
          <a:p>
            <a:pPr lvl="0"/>
            <a:r>
              <a:rPr lang="en-US" sz="1950" dirty="0"/>
              <a:t>Developed Support group to service client base</a:t>
            </a:r>
          </a:p>
          <a:p>
            <a:endParaRPr lang="en-US" sz="1950" dirty="0"/>
          </a:p>
        </p:txBody>
      </p:sp>
      <p:pic>
        <p:nvPicPr>
          <p:cNvPr id="4" name="Picture 2" descr="Image result for challenge accepted meme">
            <a:extLst>
              <a:ext uri="{FF2B5EF4-FFF2-40B4-BE49-F238E27FC236}">
                <a16:creationId xmlns:a16="http://schemas.microsoft.com/office/drawing/2014/main" id="{5931AA2F-13F8-4983-A42F-6D31D81B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37" y="907333"/>
            <a:ext cx="1350863" cy="10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4D32-8C4F-4E52-BEB6-5C127B0C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8C2B6-E655-436F-B145-9ACB0F11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2"/>
          </a:xfrm>
        </p:spPr>
        <p:txBody>
          <a:bodyPr/>
          <a:lstStyle/>
          <a:p>
            <a:r>
              <a:rPr lang="en-US" dirty="0"/>
              <a:t>Client Services now in its 4</a:t>
            </a:r>
            <a:r>
              <a:rPr lang="en-US" baseline="30000" dirty="0"/>
              <a:t>th</a:t>
            </a:r>
            <a:r>
              <a:rPr lang="en-US" dirty="0"/>
              <a:t> year of serving customers</a:t>
            </a:r>
          </a:p>
          <a:p>
            <a:pPr lvl="1"/>
            <a:r>
              <a:rPr lang="en-US" dirty="0"/>
              <a:t>17 Consultants</a:t>
            </a:r>
          </a:p>
          <a:p>
            <a:pPr lvl="1"/>
            <a:r>
              <a:rPr lang="en-US" dirty="0"/>
              <a:t>Strike Team </a:t>
            </a:r>
          </a:p>
          <a:p>
            <a:pPr lvl="1"/>
            <a:r>
              <a:rPr lang="en-US" dirty="0"/>
              <a:t>User Xperience Support</a:t>
            </a:r>
          </a:p>
          <a:p>
            <a:pPr lvl="1"/>
            <a:r>
              <a:rPr lang="en-US" dirty="0"/>
              <a:t>Branch </a:t>
            </a:r>
            <a:r>
              <a:rPr lang="en-US" dirty="0" err="1"/>
              <a:t>AnyWhere</a:t>
            </a:r>
            <a:r>
              <a:rPr lang="en-US" dirty="0"/>
              <a:t> install/support</a:t>
            </a:r>
          </a:p>
          <a:p>
            <a:r>
              <a:rPr lang="en-US" dirty="0"/>
              <a:t>Banking experts with cross product expertise</a:t>
            </a:r>
          </a:p>
          <a:p>
            <a:r>
              <a:rPr lang="en-US" dirty="0"/>
              <a:t>385+ combined years banking experience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C1331-C376-4905-B8E3-DE1D7B55D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5BEFB-D307-4C2D-8FF9-FF9B9BBFE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87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1F71-8CC7-4F88-B674-B8A426D4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Strike Team Update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0F2021-0D87-49AB-9B54-ECD5FB0D90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50" y="2133600"/>
            <a:ext cx="3886200" cy="38417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E8CC5-0E69-4AE0-AC49-67FFFD9C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226469"/>
            <a:ext cx="3886200" cy="3063081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23E8B-4577-4695-B206-48DCAAE6B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133" y="2133600"/>
            <a:ext cx="3846945" cy="384175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DE325DC-11C9-4B03-91E7-3DB308D01960}"/>
              </a:ext>
            </a:extLst>
          </p:cNvPr>
          <p:cNvSpPr/>
          <p:nvPr/>
        </p:nvSpPr>
        <p:spPr>
          <a:xfrm>
            <a:off x="5575300" y="3322440"/>
            <a:ext cx="1206500" cy="660995"/>
          </a:xfrm>
          <a:prstGeom prst="wedgeEllipseCallou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Movin</a:t>
            </a:r>
            <a:r>
              <a:rPr lang="en-US" dirty="0"/>
              <a:t>’ on up!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5D0D4C28-A55F-4A5B-98E9-BEF55541DB2F}"/>
              </a:ext>
            </a:extLst>
          </p:cNvPr>
          <p:cNvSpPr/>
          <p:nvPr/>
        </p:nvSpPr>
        <p:spPr>
          <a:xfrm>
            <a:off x="1066800" y="3162300"/>
            <a:ext cx="889000" cy="704850"/>
          </a:xfrm>
          <a:prstGeom prst="star7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1%</a:t>
            </a:r>
          </a:p>
        </p:txBody>
      </p:sp>
      <p:sp>
        <p:nvSpPr>
          <p:cNvPr id="11" name="Star: 7 Points 10">
            <a:extLst>
              <a:ext uri="{FF2B5EF4-FFF2-40B4-BE49-F238E27FC236}">
                <a16:creationId xmlns:a16="http://schemas.microsoft.com/office/drawing/2014/main" id="{FEA688C1-C66C-4F5C-91A8-434199103157}"/>
              </a:ext>
            </a:extLst>
          </p:cNvPr>
          <p:cNvSpPr/>
          <p:nvPr/>
        </p:nvSpPr>
        <p:spPr>
          <a:xfrm>
            <a:off x="4864100" y="2226469"/>
            <a:ext cx="1222374" cy="1095971"/>
          </a:xfrm>
          <a:prstGeom prst="star7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C37C9-2B7E-46A8-80FE-6AB1425EEE1B}"/>
              </a:ext>
            </a:extLst>
          </p:cNvPr>
          <p:cNvSpPr txBox="1"/>
          <p:nvPr/>
        </p:nvSpPr>
        <p:spPr>
          <a:xfrm>
            <a:off x="2967038" y="5676400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Feb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C4FCA-A6A4-4F0F-9EDD-3F6BC058CBD1}"/>
              </a:ext>
            </a:extLst>
          </p:cNvPr>
          <p:cNvSpPr txBox="1"/>
          <p:nvPr/>
        </p:nvSpPr>
        <p:spPr>
          <a:xfrm>
            <a:off x="7010399" y="5676400"/>
            <a:ext cx="1674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April 15, 2019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6C7BB-2303-4834-929B-C9C7C9952483}"/>
              </a:ext>
            </a:extLst>
          </p:cNvPr>
          <p:cNvSpPr/>
          <p:nvPr/>
        </p:nvSpPr>
        <p:spPr>
          <a:xfrm>
            <a:off x="8136945" y="2438400"/>
            <a:ext cx="547688" cy="228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88" dirty="0"/>
              <a:t>1,069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89B7F8-073E-4117-A297-35C3E88D1EA6}"/>
              </a:ext>
            </a:extLst>
          </p:cNvPr>
          <p:cNvSpPr/>
          <p:nvPr/>
        </p:nvSpPr>
        <p:spPr>
          <a:xfrm>
            <a:off x="5727405" y="4183889"/>
            <a:ext cx="1066800" cy="8005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724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72C4E4-24F2-4569-B7AC-7F35BD1F4708}"/>
              </a:ext>
            </a:extLst>
          </p:cNvPr>
          <p:cNvSpPr/>
          <p:nvPr/>
        </p:nvSpPr>
        <p:spPr>
          <a:xfrm>
            <a:off x="863847" y="4837143"/>
            <a:ext cx="405906" cy="168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88" dirty="0"/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F9933-4384-4707-B967-56D4BFDE4588}"/>
              </a:ext>
            </a:extLst>
          </p:cNvPr>
          <p:cNvSpPr txBox="1"/>
          <p:nvPr/>
        </p:nvSpPr>
        <p:spPr>
          <a:xfrm>
            <a:off x="547919" y="117871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Scope: Overall Core XP</a:t>
            </a:r>
          </a:p>
        </p:txBody>
      </p:sp>
    </p:spTree>
    <p:extLst>
      <p:ext uri="{BB962C8B-B14F-4D97-AF65-F5344CB8AC3E}">
        <p14:creationId xmlns:p14="http://schemas.microsoft.com/office/powerpoint/2010/main" val="4827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1F71-8CC7-4F88-B674-B8A426D4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Strike Team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F9933-4384-4707-B967-56D4BFDE4588}"/>
              </a:ext>
            </a:extLst>
          </p:cNvPr>
          <p:cNvSpPr txBox="1"/>
          <p:nvPr/>
        </p:nvSpPr>
        <p:spPr>
          <a:xfrm>
            <a:off x="547919" y="117871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Scope: Overall Core XP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EC803-C8B9-4F95-B71B-5F478EE7F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2224662"/>
            <a:ext cx="7962900" cy="37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5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Xperience Teller Update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FAF91-2029-4E5E-9D42-B06257D6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43162"/>
            <a:ext cx="86868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92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3C49B-93F2-48AE-8A0F-252AF8DF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590800"/>
            <a:ext cx="8229600" cy="3733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Published deadline to contract for the migration is March 31, 2019</a:t>
            </a:r>
          </a:p>
          <a:p>
            <a:r>
              <a:rPr lang="en-US" dirty="0"/>
              <a:t>Implementations will be completed by September, 2019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B7E9AB-AA1D-425D-9156-F31A4100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43000"/>
            <a:ext cx="8229600" cy="1066800"/>
          </a:xfrm>
        </p:spPr>
        <p:txBody>
          <a:bodyPr/>
          <a:lstStyle/>
          <a:p>
            <a:r>
              <a:rPr lang="en-US" dirty="0"/>
              <a:t>SilverLake</a:t>
            </a:r>
            <a:r>
              <a:rPr lang="en-US" baseline="30000" dirty="0"/>
              <a:t>®</a:t>
            </a:r>
            <a:r>
              <a:rPr lang="en-US" dirty="0"/>
              <a:t> &amp; CIF 20/20</a:t>
            </a:r>
            <a:r>
              <a:rPr lang="en-US" baseline="30000" dirty="0"/>
              <a:t>®</a:t>
            </a:r>
            <a:r>
              <a:rPr lang="en-US" dirty="0"/>
              <a:t> 					   Teller Migrations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3C6E01-3D30-4EA4-800B-2F85FE7EEE92}"/>
              </a:ext>
            </a:extLst>
          </p:cNvPr>
          <p:cNvSpPr txBox="1">
            <a:spLocks/>
          </p:cNvSpPr>
          <p:nvPr/>
        </p:nvSpPr>
        <p:spPr bwMode="auto">
          <a:xfrm>
            <a:off x="395288" y="284163"/>
            <a:ext cx="8229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49F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Xperience Teller Update</a:t>
            </a:r>
          </a:p>
        </p:txBody>
      </p:sp>
    </p:spTree>
    <p:extLst>
      <p:ext uri="{BB962C8B-B14F-4D97-AF65-F5344CB8AC3E}">
        <p14:creationId xmlns:p14="http://schemas.microsoft.com/office/powerpoint/2010/main" val="9396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Xperience Teller Update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368501"/>
              </p:ext>
            </p:extLst>
          </p:nvPr>
        </p:nvGraphicFramePr>
        <p:xfrm>
          <a:off x="374650" y="1815193"/>
          <a:ext cx="8229600" cy="407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558A7C09-A66A-4154-9FE8-7AF3E46585AC}"/>
              </a:ext>
            </a:extLst>
          </p:cNvPr>
          <p:cNvSpPr txBox="1">
            <a:spLocks/>
          </p:cNvSpPr>
          <p:nvPr/>
        </p:nvSpPr>
        <p:spPr bwMode="auto">
          <a:xfrm>
            <a:off x="395288" y="1139602"/>
            <a:ext cx="8562621" cy="6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49F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/>
              <a:t>General Process Overview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D6B44B-0256-4F04-9779-B24F6E1C5CF8}"/>
              </a:ext>
            </a:extLst>
          </p:cNvPr>
          <p:cNvGrpSpPr/>
          <p:nvPr/>
        </p:nvGrpSpPr>
        <p:grpSpPr>
          <a:xfrm>
            <a:off x="1029689" y="2588320"/>
            <a:ext cx="1749519" cy="649029"/>
            <a:chOff x="703" y="1221512"/>
            <a:chExt cx="1127149" cy="1628684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C5AFC53D-BC82-4ABA-B5C8-679C29AF3363}"/>
                </a:ext>
              </a:extLst>
            </p:cNvPr>
            <p:cNvSpPr/>
            <p:nvPr/>
          </p:nvSpPr>
          <p:spPr>
            <a:xfrm>
              <a:off x="703" y="1221512"/>
              <a:ext cx="1127149" cy="1628684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D043EB31-3FE5-4537-830E-1675E1BB3BA9}"/>
                </a:ext>
              </a:extLst>
            </p:cNvPr>
            <p:cNvSpPr txBox="1"/>
            <p:nvPr/>
          </p:nvSpPr>
          <p:spPr>
            <a:xfrm>
              <a:off x="55726" y="1276535"/>
              <a:ext cx="1017103" cy="1518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28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/>
                </a:rPr>
                <a:t>Readiness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FCD79C-91A2-4C85-A9A5-B24633C8E5EB}"/>
              </a:ext>
            </a:extLst>
          </p:cNvPr>
          <p:cNvGrpSpPr/>
          <p:nvPr/>
        </p:nvGrpSpPr>
        <p:grpSpPr>
          <a:xfrm>
            <a:off x="3490952" y="2635459"/>
            <a:ext cx="2038272" cy="649029"/>
            <a:chOff x="703" y="1221512"/>
            <a:chExt cx="1127149" cy="1628684"/>
          </a:xfrm>
        </p:grpSpPr>
        <p:sp>
          <p:nvSpPr>
            <p:cNvPr id="25" name="Rounded Rectangle 8">
              <a:extLst>
                <a:ext uri="{FF2B5EF4-FFF2-40B4-BE49-F238E27FC236}">
                  <a16:creationId xmlns:a16="http://schemas.microsoft.com/office/drawing/2014/main" id="{6B72C042-F8AD-46C2-8008-C4734B3C08D0}"/>
                </a:ext>
              </a:extLst>
            </p:cNvPr>
            <p:cNvSpPr/>
            <p:nvPr/>
          </p:nvSpPr>
          <p:spPr>
            <a:xfrm>
              <a:off x="703" y="1221512"/>
              <a:ext cx="1127149" cy="162868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AD685FB9-CCDD-4E95-8121-F8DD64A534A6}"/>
                </a:ext>
              </a:extLst>
            </p:cNvPr>
            <p:cNvSpPr txBox="1"/>
            <p:nvPr/>
          </p:nvSpPr>
          <p:spPr>
            <a:xfrm>
              <a:off x="55726" y="1276536"/>
              <a:ext cx="1017103" cy="1518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28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/>
                </a:rPr>
                <a:t>Install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08C76F-992D-4BC2-83E5-87E1F0EDB835}"/>
              </a:ext>
            </a:extLst>
          </p:cNvPr>
          <p:cNvGrpSpPr/>
          <p:nvPr/>
        </p:nvGrpSpPr>
        <p:grpSpPr>
          <a:xfrm>
            <a:off x="5970913" y="2646091"/>
            <a:ext cx="2334887" cy="649029"/>
            <a:chOff x="703" y="1221512"/>
            <a:chExt cx="1127149" cy="1628684"/>
          </a:xfrm>
        </p:grpSpPr>
        <p:sp>
          <p:nvSpPr>
            <p:cNvPr id="28" name="Rounded Rectangle 11">
              <a:extLst>
                <a:ext uri="{FF2B5EF4-FFF2-40B4-BE49-F238E27FC236}">
                  <a16:creationId xmlns:a16="http://schemas.microsoft.com/office/drawing/2014/main" id="{34ADDE85-AAEB-4907-89BC-D7D3E551E6CB}"/>
                </a:ext>
              </a:extLst>
            </p:cNvPr>
            <p:cNvSpPr/>
            <p:nvPr/>
          </p:nvSpPr>
          <p:spPr>
            <a:xfrm>
              <a:off x="703" y="1221512"/>
              <a:ext cx="1127149" cy="162868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06AEF84D-1B4C-4C36-8D93-7CFF5A449F30}"/>
                </a:ext>
              </a:extLst>
            </p:cNvPr>
            <p:cNvSpPr txBox="1"/>
            <p:nvPr/>
          </p:nvSpPr>
          <p:spPr>
            <a:xfrm>
              <a:off x="63216" y="1331557"/>
              <a:ext cx="1017103" cy="1518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28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/>
                </a:rPr>
                <a:t>Rollout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9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8EEE2-6F6B-4659-9D6D-13BF72EF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B8B860-FEF4-4F29-9BD4-E8646F6D7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2CFB5F-2008-4C7E-A7AC-2FF9BF3C0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5BBA7B-8DCE-48CC-A769-FF6834B78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CAE60E-E63F-4408-B6B8-7F3D508D7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F90AED-BFBF-457D-9E0E-E4B4504AD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1A30C5-D742-4778-8892-6BF9A2473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48653-B862-4A52-BA30-642534BA1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96B86-1410-4380-9E7E-D3A67C2D5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B519AE-C622-48FF-BA81-852F93B5A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C40BD-CF5A-402E-95C4-A04BAA0D1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CCCE-4F27-452F-A4BB-2E1697DC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Xperience Teller 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FB589-C813-4332-9A46-F925DD418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3017423"/>
            <a:ext cx="2952804" cy="3377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Confirm </a:t>
            </a:r>
          </a:p>
          <a:p>
            <a:r>
              <a:rPr lang="en-US" sz="2000" b="0" dirty="0"/>
              <a:t>physical workstation</a:t>
            </a:r>
          </a:p>
          <a:p>
            <a:r>
              <a:rPr lang="en-US" sz="2000" b="0" dirty="0"/>
              <a:t>install date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02DAD-3CE8-4A8F-8EEA-8D35C7BEB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80" y="4621212"/>
            <a:ext cx="2343150" cy="1952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F4B90B-A6C6-49D7-B2FC-813E4D49064D}"/>
              </a:ext>
            </a:extLst>
          </p:cNvPr>
          <p:cNvSpPr txBox="1"/>
          <p:nvPr/>
        </p:nvSpPr>
        <p:spPr>
          <a:xfrm>
            <a:off x="395288" y="1067739"/>
            <a:ext cx="425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Install Timeline</a:t>
            </a:r>
          </a:p>
        </p:txBody>
      </p:sp>
      <p:sp>
        <p:nvSpPr>
          <p:cNvPr id="6" name="Star: 8 Points 5">
            <a:extLst>
              <a:ext uri="{FF2B5EF4-FFF2-40B4-BE49-F238E27FC236}">
                <a16:creationId xmlns:a16="http://schemas.microsoft.com/office/drawing/2014/main" id="{E34D3AA0-96CB-4D73-B8DA-F3DFD2DA21F6}"/>
              </a:ext>
            </a:extLst>
          </p:cNvPr>
          <p:cNvSpPr/>
          <p:nvPr/>
        </p:nvSpPr>
        <p:spPr>
          <a:xfrm>
            <a:off x="800098" y="1818963"/>
            <a:ext cx="1219200" cy="1219200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60</a:t>
            </a:r>
          </a:p>
        </p:txBody>
      </p:sp>
      <p:sp>
        <p:nvSpPr>
          <p:cNvPr id="8" name="Star: 8 Points 7">
            <a:extLst>
              <a:ext uri="{FF2B5EF4-FFF2-40B4-BE49-F238E27FC236}">
                <a16:creationId xmlns:a16="http://schemas.microsoft.com/office/drawing/2014/main" id="{395C80B0-76F8-44E0-A71E-CCD980360035}"/>
              </a:ext>
            </a:extLst>
          </p:cNvPr>
          <p:cNvSpPr/>
          <p:nvPr/>
        </p:nvSpPr>
        <p:spPr>
          <a:xfrm>
            <a:off x="3879055" y="1866398"/>
            <a:ext cx="1219200" cy="1219200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30</a:t>
            </a:r>
          </a:p>
        </p:txBody>
      </p:sp>
      <p:sp>
        <p:nvSpPr>
          <p:cNvPr id="9" name="Star: 8 Points 8">
            <a:extLst>
              <a:ext uri="{FF2B5EF4-FFF2-40B4-BE49-F238E27FC236}">
                <a16:creationId xmlns:a16="http://schemas.microsoft.com/office/drawing/2014/main" id="{3424501F-1BD4-45B3-922F-C54C8605CDE2}"/>
              </a:ext>
            </a:extLst>
          </p:cNvPr>
          <p:cNvSpPr/>
          <p:nvPr/>
        </p:nvSpPr>
        <p:spPr>
          <a:xfrm>
            <a:off x="6958012" y="1776974"/>
            <a:ext cx="1219200" cy="1219200"/>
          </a:xfrm>
          <a:prstGeom prst="star8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7AEE27-7BDD-4FEE-9E86-CC906E4110A9}"/>
              </a:ext>
            </a:extLst>
          </p:cNvPr>
          <p:cNvSpPr txBox="1">
            <a:spLocks/>
          </p:cNvSpPr>
          <p:nvPr/>
        </p:nvSpPr>
        <p:spPr bwMode="auto">
          <a:xfrm>
            <a:off x="3603661" y="3035660"/>
            <a:ext cx="2209800" cy="174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/>
              <a:t>Intro email</a:t>
            </a:r>
          </a:p>
          <a:p>
            <a:pPr marL="0" indent="0">
              <a:buFont typeface="Arial" charset="0"/>
              <a:buNone/>
            </a:pPr>
            <a:r>
              <a:rPr lang="en-US" sz="2400" dirty="0"/>
              <a:t>Next steps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883703-9399-492C-8072-78D09E669EC0}"/>
              </a:ext>
            </a:extLst>
          </p:cNvPr>
          <p:cNvSpPr txBox="1">
            <a:spLocks/>
          </p:cNvSpPr>
          <p:nvPr/>
        </p:nvSpPr>
        <p:spPr bwMode="auto">
          <a:xfrm>
            <a:off x="6633054" y="3035660"/>
            <a:ext cx="2209800" cy="337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00549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/>
              <a:t>KO call – </a:t>
            </a:r>
          </a:p>
          <a:p>
            <a:r>
              <a:rPr lang="en-US" sz="2000" b="0" dirty="0"/>
              <a:t>Coordinator</a:t>
            </a:r>
          </a:p>
          <a:p>
            <a:r>
              <a:rPr lang="en-US" sz="2000" b="0" dirty="0"/>
              <a:t>Bank IT</a:t>
            </a:r>
          </a:p>
          <a:p>
            <a:r>
              <a:rPr lang="en-US" sz="2000" b="0" dirty="0"/>
              <a:t>Vertex Admin</a:t>
            </a:r>
          </a:p>
        </p:txBody>
      </p:sp>
    </p:spTree>
    <p:extLst>
      <p:ext uri="{BB962C8B-B14F-4D97-AF65-F5344CB8AC3E}">
        <p14:creationId xmlns:p14="http://schemas.microsoft.com/office/powerpoint/2010/main" val="2869935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97BC-30AE-4DE3-8BDF-35D12BCB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Xperience Teller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C0785-5139-46A9-9F26-208300362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19200"/>
            <a:ext cx="8229600" cy="1848615"/>
          </a:xfrm>
        </p:spPr>
        <p:txBody>
          <a:bodyPr/>
          <a:lstStyle/>
          <a:p>
            <a:r>
              <a:rPr lang="en-US" dirty="0"/>
              <a:t>Strike Team configures one physical workstation</a:t>
            </a:r>
          </a:p>
          <a:p>
            <a:r>
              <a:rPr lang="en-US" dirty="0"/>
              <a:t>Bank controls how/when rollout occurs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VDI/Thin Client – </a:t>
            </a:r>
          </a:p>
          <a:p>
            <a:pPr lvl="1"/>
            <a:r>
              <a:rPr lang="en-US" sz="2000" dirty="0"/>
              <a:t>Physical workstation is needed to install</a:t>
            </a:r>
          </a:p>
          <a:p>
            <a:pPr lvl="1"/>
            <a:r>
              <a:rPr lang="en-US" sz="2000" dirty="0"/>
              <a:t>Physical workstation needed for support</a:t>
            </a:r>
          </a:p>
          <a:p>
            <a:pPr lvl="1"/>
            <a:r>
              <a:rPr lang="en-US" sz="2000" dirty="0"/>
              <a:t>Physical workstation needed for DR/DA</a:t>
            </a:r>
          </a:p>
        </p:txBody>
      </p:sp>
      <p:pic>
        <p:nvPicPr>
          <p:cNvPr id="3074" name="Picture 2" descr="Image result for control">
            <a:extLst>
              <a:ext uri="{FF2B5EF4-FFF2-40B4-BE49-F238E27FC236}">
                <a16:creationId xmlns:a16="http://schemas.microsoft.com/office/drawing/2014/main" id="{7F770B5D-2F6A-4A4C-AA4D-1647CEAE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2742436"/>
            <a:ext cx="3333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B7F82-4819-417D-91B9-406C874B6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0968"/>
            <a:ext cx="4600121" cy="39101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E4EA49-543D-4203-A8F7-71596596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</p:spTree>
    <p:extLst>
      <p:ext uri="{BB962C8B-B14F-4D97-AF65-F5344CB8AC3E}">
        <p14:creationId xmlns:p14="http://schemas.microsoft.com/office/powerpoint/2010/main" val="18476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2052-3879-4BD6-9563-D63D886A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Consulting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BFA9E-F2B2-4C1A-B6A5-EB86586F0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62" y="121920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you think banking strategy think Client Services Consulting…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D96DB-0C0A-440E-8FD1-D570D33701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CCC7A-070E-496A-9914-5C0AD82F7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3CCE8-C2BF-4DDE-AB79-534022B94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3" y="2667000"/>
            <a:ext cx="645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7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70AC-2BB4-4EF6-9FA5-B1A03957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Consulting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B3A0-5B24-4C7D-A428-781AF292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2"/>
          </a:xfrm>
        </p:spPr>
        <p:txBody>
          <a:bodyPr/>
          <a:lstStyle/>
          <a:p>
            <a:r>
              <a:rPr lang="en-US" dirty="0"/>
              <a:t>Key differentiator in banking operations</a:t>
            </a:r>
          </a:p>
          <a:p>
            <a:pPr lvl="1"/>
            <a:r>
              <a:rPr lang="en-US" dirty="0"/>
              <a:t>Thought leadership</a:t>
            </a:r>
          </a:p>
          <a:p>
            <a:pPr lvl="1"/>
            <a:r>
              <a:rPr lang="en-US" dirty="0"/>
              <a:t>Banking processes</a:t>
            </a:r>
          </a:p>
          <a:p>
            <a:pPr lvl="1"/>
            <a:r>
              <a:rPr lang="en-US" dirty="0"/>
              <a:t>Banking procedures</a:t>
            </a:r>
          </a:p>
          <a:p>
            <a:r>
              <a:rPr lang="en-US" dirty="0"/>
              <a:t>Goal is to ensure banks leverage products and services fully</a:t>
            </a:r>
          </a:p>
          <a:p>
            <a:r>
              <a:rPr lang="en-US" dirty="0"/>
              <a:t>Consultative approach is key </a:t>
            </a:r>
          </a:p>
          <a:p>
            <a:r>
              <a:rPr lang="en-US" dirty="0"/>
              <a:t>Thinking like a banker is essential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43E27-E3C9-48CE-A98A-F1E988F99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A183D-D874-4687-9A9A-C76F3E540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5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9F497F-A73F-1C47-A7F2-A9F5B9C4B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1" y="914400"/>
            <a:ext cx="9126279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1073150"/>
            <a:ext cx="8578850" cy="5969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JHA Client Services Consulting – did you know?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49" y="1771651"/>
            <a:ext cx="8069004" cy="4802186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9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900"/>
              </a:spcAft>
            </a:pPr>
            <a:r>
              <a:rPr lang="en-US" sz="3200" dirty="0">
                <a:solidFill>
                  <a:schemeClr val="bg1"/>
                </a:solidFill>
              </a:rPr>
              <a:t>We’re invested in the relationship and in it for the long haul. The customers success is our success. </a:t>
            </a:r>
          </a:p>
          <a:p>
            <a:pPr>
              <a:spcAft>
                <a:spcPts val="900"/>
              </a:spcAft>
            </a:pPr>
            <a:r>
              <a:rPr lang="en-US" sz="3200" dirty="0">
                <a:solidFill>
                  <a:schemeClr val="bg1"/>
                </a:solidFill>
              </a:rPr>
              <a:t>We have 385+ years of banking expertise … we understand what our customers are doing and why they are doing it.</a:t>
            </a:r>
          </a:p>
          <a:p>
            <a:pPr>
              <a:spcAft>
                <a:spcPts val="900"/>
              </a:spcAft>
            </a:pPr>
            <a:r>
              <a:rPr lang="en-US" sz="3200" dirty="0">
                <a:solidFill>
                  <a:schemeClr val="bg1"/>
                </a:solidFill>
              </a:rPr>
              <a:t>Our consulting team has the cross-application expertise to help customers understand how to best optimize usage of JHA products and integration touchpoints</a:t>
            </a:r>
          </a:p>
          <a:p>
            <a:pPr>
              <a:spcAft>
                <a:spcPts val="900"/>
              </a:spcAft>
            </a:pPr>
            <a:r>
              <a:rPr lang="en-US" sz="3200" dirty="0">
                <a:solidFill>
                  <a:schemeClr val="bg1"/>
                </a:solidFill>
              </a:rPr>
              <a:t>We provide banking best practices guidance based on collective customer intelligence</a:t>
            </a:r>
          </a:p>
          <a:p>
            <a:pPr>
              <a:spcAft>
                <a:spcPts val="900"/>
              </a:spcAft>
            </a:pPr>
            <a:r>
              <a:rPr lang="en-US" sz="3200" dirty="0">
                <a:solidFill>
                  <a:schemeClr val="bg1"/>
                </a:solidFill>
              </a:rPr>
              <a:t>We will work with customers to incorporate their growth strategies and goals into a formal plan; helping them build a roadmap that makes sense for them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B26FAE-B66F-432A-9608-34CB4B8DBB25}"/>
              </a:ext>
            </a:extLst>
          </p:cNvPr>
          <p:cNvSpPr txBox="1">
            <a:spLocks/>
          </p:cNvSpPr>
          <p:nvPr/>
        </p:nvSpPr>
        <p:spPr bwMode="auto">
          <a:xfrm>
            <a:off x="395288" y="284163"/>
            <a:ext cx="8229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49F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49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Consulting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90600"/>
            <a:ext cx="8229600" cy="4525962"/>
          </a:xfrm>
        </p:spPr>
        <p:txBody>
          <a:bodyPr/>
          <a:lstStyle/>
          <a:p>
            <a:r>
              <a:rPr lang="en-US" dirty="0"/>
              <a:t>Operational Assessments</a:t>
            </a:r>
          </a:p>
          <a:p>
            <a:r>
              <a:rPr lang="en-US" dirty="0"/>
              <a:t>Infrastructure Consulting</a:t>
            </a:r>
          </a:p>
          <a:p>
            <a:r>
              <a:rPr lang="en-US" dirty="0"/>
              <a:t>Global Security	</a:t>
            </a:r>
          </a:p>
          <a:p>
            <a:r>
              <a:rPr lang="en-US" dirty="0"/>
              <a:t>Treasury Management Consulting</a:t>
            </a:r>
          </a:p>
          <a:p>
            <a:r>
              <a:rPr lang="en-US" dirty="0"/>
              <a:t>“Day in the Life”</a:t>
            </a:r>
          </a:p>
          <a:p>
            <a:r>
              <a:rPr lang="en-US" dirty="0"/>
              <a:t>Migration Assistance Consulting</a:t>
            </a:r>
          </a:p>
          <a:p>
            <a:r>
              <a:rPr lang="en-US" dirty="0"/>
              <a:t>Tech Planning Consulting</a:t>
            </a:r>
          </a:p>
          <a:p>
            <a:r>
              <a:rPr lang="en-US" dirty="0" err="1"/>
              <a:t>Xp</a:t>
            </a:r>
            <a:r>
              <a:rPr lang="en-US" dirty="0"/>
              <a:t>/</a:t>
            </a:r>
            <a:r>
              <a:rPr lang="en-US" dirty="0" err="1"/>
              <a:t>XpTLR</a:t>
            </a:r>
            <a:r>
              <a:rPr lang="en-US" dirty="0"/>
              <a:t>/Merge Document Consulting</a:t>
            </a:r>
          </a:p>
          <a:p>
            <a:r>
              <a:rPr lang="en-US" dirty="0"/>
              <a:t>Digital Design Consulting</a:t>
            </a:r>
          </a:p>
          <a:p>
            <a:r>
              <a:rPr lang="en-US" dirty="0"/>
              <a:t>Customized Consulting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43000"/>
            <a:ext cx="8229600" cy="4525962"/>
          </a:xfrm>
        </p:spPr>
        <p:txBody>
          <a:bodyPr/>
          <a:lstStyle/>
          <a:p>
            <a:r>
              <a:rPr lang="en-US" dirty="0"/>
              <a:t>Operational Assessments</a:t>
            </a:r>
          </a:p>
          <a:p>
            <a:pPr lvl="1"/>
            <a:r>
              <a:rPr lang="en-US" dirty="0"/>
              <a:t>Focus on ROI</a:t>
            </a:r>
          </a:p>
          <a:p>
            <a:pPr lvl="1"/>
            <a:r>
              <a:rPr lang="en-US" dirty="0"/>
              <a:t>Focus on implementation of findings</a:t>
            </a:r>
          </a:p>
          <a:p>
            <a:pPr lvl="1"/>
            <a:r>
              <a:rPr lang="en-US" dirty="0"/>
              <a:t>GL assessment/reorganization</a:t>
            </a:r>
          </a:p>
          <a:p>
            <a:pPr lvl="1"/>
            <a:r>
              <a:rPr lang="en-US" dirty="0"/>
              <a:t>Loan assessment</a:t>
            </a:r>
          </a:p>
          <a:p>
            <a:pPr lvl="1"/>
            <a:r>
              <a:rPr lang="en-US" dirty="0"/>
              <a:t>Deposits assessment</a:t>
            </a:r>
          </a:p>
          <a:p>
            <a:pPr lvl="1"/>
            <a:r>
              <a:rPr lang="en-US" dirty="0" err="1"/>
              <a:t>NetTeller</a:t>
            </a:r>
            <a:r>
              <a:rPr lang="en-US" dirty="0"/>
              <a:t> assessment</a:t>
            </a:r>
          </a:p>
          <a:p>
            <a:pPr lvl="1"/>
            <a:r>
              <a:rPr lang="en-US" dirty="0"/>
              <a:t>Teller assessment</a:t>
            </a:r>
          </a:p>
          <a:p>
            <a:pPr lvl="1"/>
            <a:r>
              <a:rPr lang="en-US" dirty="0"/>
              <a:t>Menu security assessment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7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CF25-2AC4-41A6-BA5E-7594C0FD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Services Consulting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7CA2-8CDC-43D4-8088-3C0BABD4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43000"/>
            <a:ext cx="8229600" cy="4525962"/>
          </a:xfrm>
        </p:spPr>
        <p:txBody>
          <a:bodyPr/>
          <a:lstStyle/>
          <a:p>
            <a:r>
              <a:rPr lang="en-US" dirty="0"/>
              <a:t>Operational Deposit Assessment</a:t>
            </a:r>
          </a:p>
          <a:p>
            <a:pPr lvl="1"/>
            <a:r>
              <a:rPr lang="en-US" dirty="0"/>
              <a:t>Cross Application Item Entry</a:t>
            </a:r>
          </a:p>
          <a:p>
            <a:pPr lvl="2"/>
            <a:r>
              <a:rPr lang="en-US" dirty="0"/>
              <a:t>Writing too many paper tickets</a:t>
            </a:r>
          </a:p>
          <a:p>
            <a:pPr lvl="1"/>
            <a:r>
              <a:rPr lang="en-US" dirty="0"/>
              <a:t>Exception Item Processing – ACH</a:t>
            </a:r>
          </a:p>
          <a:p>
            <a:pPr lvl="2"/>
            <a:r>
              <a:rPr lang="en-US" dirty="0"/>
              <a:t>Outgoing returns</a:t>
            </a:r>
          </a:p>
          <a:p>
            <a:pPr lvl="2"/>
            <a:r>
              <a:rPr lang="en-US" dirty="0"/>
              <a:t>Incoming returns</a:t>
            </a:r>
          </a:p>
          <a:p>
            <a:pPr lvl="2"/>
            <a:r>
              <a:rPr lang="en-US" dirty="0"/>
              <a:t>Large dollar item returns</a:t>
            </a:r>
          </a:p>
          <a:p>
            <a:pPr lvl="1"/>
            <a:r>
              <a:rPr lang="en-US" dirty="0"/>
              <a:t>Charge off process</a:t>
            </a:r>
          </a:p>
          <a:p>
            <a:pPr lvl="2"/>
            <a:r>
              <a:rPr lang="en-US" dirty="0"/>
              <a:t>Setup available interface lines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0DE4-EEBC-46A5-BE12-7A673E93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 2016  Jack Henry &amp; Associates, Inc.</a:t>
            </a:r>
            <a:r>
              <a:rPr lang="en-US" baseline="30000"/>
              <a:t>®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C3C50-0469-47DE-8021-B0B8AE7397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2A214-7E83-49F6-A0DE-562431677C8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48610"/>
      </p:ext>
    </p:extLst>
  </p:cSld>
  <p:clrMapOvr>
    <a:masterClrMapping/>
  </p:clrMapOvr>
</p:sld>
</file>

<file path=ppt/theme/theme1.xml><?xml version="1.0" encoding="utf-8"?>
<a:theme xmlns:a="http://schemas.openxmlformats.org/drawingml/2006/main" name="JHB_Corporat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yer_x0027_s_x0020_Persona xmlns="857ca905-71cb-4f5f-964e-2cb2ef97f096"/>
    <Audience xmlns="857ca905-71cb-4f5f-964e-2cb2ef97f096" xsi:nil="true"/>
    <Buyer_x0027_s_x0020_Journey_x0020_Stage xmlns="857ca905-71cb-4f5f-964e-2cb2ef97f096" xsi:nil="true"/>
    <Collateral_x0020_Type xmlns="857ca905-71cb-4f5f-964e-2cb2ef97f096">PowerPoint Template</Collateral_x0020_Type>
    <Product xmlns="857ca905-71cb-4f5f-964e-2cb2ef97f096" xsi:nil="true"/>
    <Topic xmlns="857ca905-71cb-4f5f-964e-2cb2ef97f096" xsi:nil="true"/>
    <Solution_x0020_Category xmlns="857ca905-71cb-4f5f-964e-2cb2ef97f096" xsi:nil="true"/>
    <Brand xmlns="857ca905-71cb-4f5f-964e-2cb2ef97f096">
      <Value>Jack Henry Banking</Value>
    </Bran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F8E2669F1CC4C8144451517687EB2" ma:contentTypeVersion="13" ma:contentTypeDescription="Create a new document." ma:contentTypeScope="" ma:versionID="c16eecddc168ac38d9a08789ce04a9f3">
  <xsd:schema xmlns:xsd="http://www.w3.org/2001/XMLSchema" xmlns:xs="http://www.w3.org/2001/XMLSchema" xmlns:p="http://schemas.microsoft.com/office/2006/metadata/properties" xmlns:ns2="857ca905-71cb-4f5f-964e-2cb2ef97f096" targetNamespace="http://schemas.microsoft.com/office/2006/metadata/properties" ma:root="true" ma:fieldsID="ab15cd590f707ad5edcbfcb71b0cba0b" ns2:_="">
    <xsd:import namespace="857ca905-71cb-4f5f-964e-2cb2ef97f096"/>
    <xsd:element name="properties">
      <xsd:complexType>
        <xsd:sequence>
          <xsd:element name="documentManagement">
            <xsd:complexType>
              <xsd:all>
                <xsd:element ref="ns2:Collateral_x0020_Type" minOccurs="0"/>
                <xsd:element ref="ns2:Brand" minOccurs="0"/>
                <xsd:element ref="ns2:MediaServiceMetadata" minOccurs="0"/>
                <xsd:element ref="ns2:MediaServiceFastMetadata" minOccurs="0"/>
                <xsd:element ref="ns2:Topic" minOccurs="0"/>
                <xsd:element ref="ns2:Product" minOccurs="0"/>
                <xsd:element ref="ns2:Solution_x0020_Category" minOccurs="0"/>
                <xsd:element ref="ns2:Buyer_x0027_s_x0020_Journey_x0020_Stage" minOccurs="0"/>
                <xsd:element ref="ns2:Buyer_x0027_s_x0020_Persona" minOccurs="0"/>
                <xsd:element ref="ns2:Audi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ca905-71cb-4f5f-964e-2cb2ef97f096" elementFormDefault="qualified">
    <xsd:import namespace="http://schemas.microsoft.com/office/2006/documentManagement/types"/>
    <xsd:import namespace="http://schemas.microsoft.com/office/infopath/2007/PartnerControls"/>
    <xsd:element name="Collateral_x0020_Type" ma:index="4" nillable="true" ma:displayName="Collateral Type" ma:format="Dropdown" ma:internalName="Collateral_x0020_Type" ma:readOnly="false">
      <xsd:simpleType>
        <xsd:restriction base="dms:Choice">
          <xsd:enumeration value="360 Newsletter"/>
          <xsd:enumeration value="Advertisement"/>
          <xsd:enumeration value="Articles"/>
          <xsd:enumeration value="Annual Reports"/>
          <xsd:enumeration value="Biographies"/>
          <xsd:enumeration value="Blog"/>
          <xsd:enumeration value="Brochures"/>
          <xsd:enumeration value="Campaigns"/>
          <xsd:enumeration value="Case Studies"/>
          <xsd:enumeration value="Chart/Graph"/>
          <xsd:enumeration value="Client Communications"/>
          <xsd:enumeration value="Company Awards"/>
          <xsd:enumeration value="Consumer Pieces"/>
          <xsd:enumeration value="Current Financial Presentation"/>
          <xsd:enumeration value="Day-in-the-Life Videos"/>
          <xsd:enumeration value="Direct Mail"/>
          <xsd:enumeration value="Display (Digital) Ad"/>
          <xsd:enumeration value="eBook"/>
          <xsd:enumeration value="Educational Webinar (non-product)"/>
          <xsd:enumeration value="Electronic Letterhead"/>
          <xsd:enumeration value="Electronic Letterhead - Monett"/>
          <xsd:enumeration value="Electronic Letterhead - Allen, TX"/>
          <xsd:enumeration value="Email Template"/>
          <xsd:enumeration value="Executive Brief"/>
          <xsd:enumeration value="Executive Presentation"/>
          <xsd:enumeration value="Fact Sheet"/>
          <xsd:enumeration value="FAQ Documents"/>
          <xsd:enumeration value="Functional Comparisons"/>
          <xsd:enumeration value="How To Video"/>
          <xsd:enumeration value="Infographic"/>
          <xsd:enumeration value="Newsletter"/>
          <xsd:enumeration value="Other"/>
          <xsd:enumeration value="Partner Rewards 2013"/>
          <xsd:enumeration value="PowerPoint Template"/>
          <xsd:enumeration value="Press Release"/>
          <xsd:enumeration value="Print Ad"/>
          <xsd:enumeration value="Product Briefs"/>
          <xsd:enumeration value="Product Comparisons"/>
          <xsd:enumeration value="Product Slick"/>
          <xsd:enumeration value="Product Video"/>
          <xsd:enumeration value="Product Webinar Recording"/>
          <xsd:enumeration value="Quiz/Poll"/>
          <xsd:enumeration value="Reports"/>
          <xsd:enumeration value="Sales Tool"/>
          <xsd:enumeration value="Slick"/>
          <xsd:enumeration value="Slide Deck"/>
          <xsd:enumeration value="Solution Guides"/>
          <xsd:enumeration value="Solutions At-A-Glance"/>
          <xsd:enumeration value="Speaker Bios"/>
          <xsd:enumeration value="Trademark Boilerplates"/>
          <xsd:enumeration value="Trade Show Email"/>
          <xsd:enumeration value="Videos"/>
          <xsd:enumeration value="White Papers and Articles"/>
          <xsd:enumeration value="Word Doc Template"/>
        </xsd:restriction>
      </xsd:simpleType>
    </xsd:element>
    <xsd:element name="Brand" ma:index="5" nillable="true" ma:displayName="Brand" ma:internalName="Brand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ack Henry &amp; Associates"/>
                    <xsd:enumeration value="Jack Henry Banking"/>
                    <xsd:enumeration value="Symitar"/>
                    <xsd:enumeration value="ProfitStars"/>
                    <xsd:enumeration value="JHA Payment Solutions (quad branded)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Topic" ma:index="12" nillable="true" ma:displayName="Topic" ma:list="{7619e082-b6fa-42b6-86c6-d4cdfcaea235}" ma:internalName="Topic" ma:readOnly="false" ma:showField="Title">
      <xsd:simpleType>
        <xsd:restriction base="dms:Lookup"/>
      </xsd:simpleType>
    </xsd:element>
    <xsd:element name="Product" ma:index="13" nillable="true" ma:displayName="Product" ma:list="{8659aab8-184c-4af1-9530-6cbc36da3db4}" ma:internalName="Product" ma:showField="Title">
      <xsd:simpleType>
        <xsd:restriction base="dms:Lookup"/>
      </xsd:simpleType>
    </xsd:element>
    <xsd:element name="Solution_x0020_Category" ma:index="14" nillable="true" ma:displayName="Solution Category" ma:list="{c8d32a6d-22e5-42f8-a3cf-f24e522dc45e}" ma:internalName="Solution_x0020_Category" ma:showField="Title">
      <xsd:simpleType>
        <xsd:restriction base="dms:Lookup"/>
      </xsd:simpleType>
    </xsd:element>
    <xsd:element name="Buyer_x0027_s_x0020_Journey_x0020_Stage" ma:index="15" nillable="true" ma:displayName="Buyer's Journey Stage" ma:list="{79807f47-37cd-46b9-a920-2ff36912b0a1}" ma:internalName="Buyer_x0027_s_x0020_Journey_x0020_Stage" ma:showField="Title">
      <xsd:simpleType>
        <xsd:restriction base="dms:Lookup"/>
      </xsd:simpleType>
    </xsd:element>
    <xsd:element name="Buyer_x0027_s_x0020_Persona" ma:index="16" nillable="true" ma:displayName="Buyer's Persona" ma:list="{57e4faa6-a80a-4f1c-8b2d-d26209a8c4d1}" ma:internalName="Buyer_x0027_s_x0020_Persona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udience" ma:index="17" nillable="true" ma:displayName="Audience" ma:list="{a3eb7248-f8ce-4d01-8a90-f75795dac5b5}" ma:internalName="Audienc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342B27-84CD-4D8D-8782-3CADC524D32B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857ca905-71cb-4f5f-964e-2cb2ef97f096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FE9CFC-1B0A-48BE-8F2C-3EDE77121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ca905-71cb-4f5f-964e-2cb2ef97f0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9640D1-15D6-481F-806D-5DD2869CAC5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1116ABF4-3E81-40CB-A4A0-915FB703FE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JHB_Corporate_Template.potx</Template>
  <TotalTime>39705</TotalTime>
  <Words>1745</Words>
  <Application>Microsoft Office PowerPoint</Application>
  <PresentationFormat>On-screen Show (4:3)</PresentationFormat>
  <Paragraphs>405</Paragraphs>
  <Slides>37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MS PGothic</vt:lpstr>
      <vt:lpstr>MS PGothic</vt:lpstr>
      <vt:lpstr>Arial</vt:lpstr>
      <vt:lpstr>Calibri</vt:lpstr>
      <vt:lpstr>Kozuka Gothic Pr6N B</vt:lpstr>
      <vt:lpstr>Lato</vt:lpstr>
      <vt:lpstr>JHB_Corporate_Template</vt:lpstr>
      <vt:lpstr>Client Services Consulting</vt:lpstr>
      <vt:lpstr>Talking Points</vt:lpstr>
      <vt:lpstr>Team Overview</vt:lpstr>
      <vt:lpstr>Consulting Focus</vt:lpstr>
      <vt:lpstr>Consulting Focus</vt:lpstr>
      <vt:lpstr>JHA Client Services Consulting – did you know? </vt:lpstr>
      <vt:lpstr>Client Services Consulting</vt:lpstr>
      <vt:lpstr>Client Services Consulting</vt:lpstr>
      <vt:lpstr>Client Services Consulting</vt:lpstr>
      <vt:lpstr>Client Services Consulting</vt:lpstr>
      <vt:lpstr>Client Services Consulting</vt:lpstr>
      <vt:lpstr>Client Services Consulting </vt:lpstr>
      <vt:lpstr>Benefits of Infrastructure Consulting</vt:lpstr>
      <vt:lpstr>Xperience™ Services: UXOps-Infrastructure@jackhenry.com</vt:lpstr>
      <vt:lpstr>Client Services Consulting </vt:lpstr>
      <vt:lpstr>Client Services Consulting </vt:lpstr>
      <vt:lpstr>Client Services Consulting</vt:lpstr>
      <vt:lpstr>Client Services Consulting</vt:lpstr>
      <vt:lpstr>Client Services Consulting</vt:lpstr>
      <vt:lpstr>Technology Planning – Strategic Consulting</vt:lpstr>
      <vt:lpstr>Client Services Consulting</vt:lpstr>
      <vt:lpstr>Client Services Consulting</vt:lpstr>
      <vt:lpstr>Client Services Consulting</vt:lpstr>
      <vt:lpstr>Client Services Consulting</vt:lpstr>
      <vt:lpstr>Client Services Consulting</vt:lpstr>
      <vt:lpstr>Client Services Consulting</vt:lpstr>
      <vt:lpstr>Client Services Consulting</vt:lpstr>
      <vt:lpstr>Objective</vt:lpstr>
      <vt:lpstr>Strike Team Update</vt:lpstr>
      <vt:lpstr>Strike Team Update</vt:lpstr>
      <vt:lpstr>Strike Team Update</vt:lpstr>
      <vt:lpstr>Xperience Teller Update  </vt:lpstr>
      <vt:lpstr>SilverLake® &amp; CIF 20/20®         Teller Migrations</vt:lpstr>
      <vt:lpstr>Xperience Teller Update</vt:lpstr>
      <vt:lpstr>Xperience Teller Update </vt:lpstr>
      <vt:lpstr>Xperience Teller Update</vt:lpstr>
      <vt:lpstr>Client Services Consulting</vt:lpstr>
    </vt:vector>
  </TitlesOfParts>
  <Company>Jack Henry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Ellis</dc:creator>
  <cp:lastModifiedBy>Don Poulson Jr.</cp:lastModifiedBy>
  <cp:revision>1574</cp:revision>
  <cp:lastPrinted>2012-11-26T22:01:42Z</cp:lastPrinted>
  <dcterms:created xsi:type="dcterms:W3CDTF">2011-07-14T19:01:11Z</dcterms:created>
  <dcterms:modified xsi:type="dcterms:W3CDTF">2019-04-30T12:38:52Z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TemplateUrl">
    <vt:lpwstr/>
  </property>
  <property fmtid="{D5CDD505-2E9C-101B-9397-08002B2CF9AE}" pid="4" name="xd_ProgID">
    <vt:lpwstr/>
  </property>
  <property fmtid="{D5CDD505-2E9C-101B-9397-08002B2CF9AE}" pid="5" name="_CopySource">
    <vt:lpwstr>https://jhatoday.jackhenry.com/sites/nugm/Upload BEC 2011 PowerPoints/PD.6_BIG_Rewards_Debra_Neal_Tom_Lyons_R1.ppt</vt:lpwstr>
  </property>
  <property fmtid="{D5CDD505-2E9C-101B-9397-08002B2CF9AE}" pid="6" name="Order">
    <vt:r8>7800</vt:r8>
  </property>
  <property fmtid="{D5CDD505-2E9C-101B-9397-08002B2CF9AE}" pid="7" name="ContentTypeId">
    <vt:lpwstr>0x010100C60F8E2669F1CC4C8144451517687EB2</vt:lpwstr>
  </property>
</Properties>
</file>