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handoutMasterIdLst>
    <p:handoutMasterId r:id="rId37"/>
  </p:handoutMasterIdLst>
  <p:sldIdLst>
    <p:sldId id="259" r:id="rId5"/>
    <p:sldId id="344" r:id="rId6"/>
    <p:sldId id="345" r:id="rId7"/>
    <p:sldId id="311" r:id="rId8"/>
    <p:sldId id="325" r:id="rId9"/>
    <p:sldId id="347" r:id="rId10"/>
    <p:sldId id="348" r:id="rId11"/>
    <p:sldId id="327" r:id="rId12"/>
    <p:sldId id="328" r:id="rId13"/>
    <p:sldId id="330" r:id="rId14"/>
    <p:sldId id="331" r:id="rId15"/>
    <p:sldId id="332" r:id="rId16"/>
    <p:sldId id="349" r:id="rId17"/>
    <p:sldId id="356" r:id="rId18"/>
    <p:sldId id="363" r:id="rId19"/>
    <p:sldId id="364" r:id="rId20"/>
    <p:sldId id="372" r:id="rId21"/>
    <p:sldId id="373" r:id="rId22"/>
    <p:sldId id="374" r:id="rId23"/>
    <p:sldId id="365" r:id="rId24"/>
    <p:sldId id="366" r:id="rId25"/>
    <p:sldId id="367" r:id="rId26"/>
    <p:sldId id="350" r:id="rId27"/>
    <p:sldId id="368" r:id="rId28"/>
    <p:sldId id="369" r:id="rId29"/>
    <p:sldId id="370" r:id="rId30"/>
    <p:sldId id="351" r:id="rId31"/>
    <p:sldId id="375" r:id="rId32"/>
    <p:sldId id="376" r:id="rId33"/>
    <p:sldId id="313" r:id="rId34"/>
    <p:sldId id="341" r:id="rId35"/>
  </p:sldIdLst>
  <p:sldSz cx="9144000" cy="5143500" type="screen16x9"/>
  <p:notesSz cx="700405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D86"/>
    <a:srgbClr val="0A51A1"/>
    <a:srgbClr val="1A6CA0"/>
    <a:srgbClr val="188C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4" autoAdjust="0"/>
    <p:restoredTop sz="79167" autoAdjust="0"/>
  </p:normalViewPr>
  <p:slideViewPr>
    <p:cSldViewPr snapToGrid="0" snapToObjects="1">
      <p:cViewPr varScale="1">
        <p:scale>
          <a:sx n="123" d="100"/>
          <a:sy n="123" d="100"/>
        </p:scale>
        <p:origin x="-1536"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222"/>
    </p:cViewPr>
  </p:sorterViewPr>
  <p:notesViewPr>
    <p:cSldViewPr snapToGrid="0" snapToObjects="1">
      <p:cViewPr varScale="1">
        <p:scale>
          <a:sx n="52" d="100"/>
          <a:sy n="52" d="100"/>
        </p:scale>
        <p:origin x="2266"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7163" y="0"/>
            <a:ext cx="3035300" cy="461963"/>
          </a:xfrm>
          <a:prstGeom prst="rect">
            <a:avLst/>
          </a:prstGeom>
        </p:spPr>
        <p:txBody>
          <a:bodyPr vert="horz" lIns="91440" tIns="45720" rIns="91440" bIns="45720" rtlCol="0"/>
          <a:lstStyle>
            <a:lvl1pPr algn="r">
              <a:defRPr sz="1200"/>
            </a:lvl1pPr>
          </a:lstStyle>
          <a:p>
            <a:fld id="{9036C515-B886-44D8-AEF1-FCC4F8F1AA5C}" type="datetimeFigureOut">
              <a:rPr lang="en-US" smtClean="0"/>
              <a:t>5/5/2016</a:t>
            </a:fld>
            <a:endParaRPr lang="en-US"/>
          </a:p>
        </p:txBody>
      </p:sp>
      <p:sp>
        <p:nvSpPr>
          <p:cNvPr id="4" name="Footer Placeholder 3"/>
          <p:cNvSpPr>
            <a:spLocks noGrp="1"/>
          </p:cNvSpPr>
          <p:nvPr>
            <p:ph type="ftr" sz="quarter" idx="2"/>
          </p:nvPr>
        </p:nvSpPr>
        <p:spPr>
          <a:xfrm>
            <a:off x="0" y="8761413"/>
            <a:ext cx="3035300"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7163" y="8761413"/>
            <a:ext cx="3035300" cy="461962"/>
          </a:xfrm>
          <a:prstGeom prst="rect">
            <a:avLst/>
          </a:prstGeom>
        </p:spPr>
        <p:txBody>
          <a:bodyPr vert="horz" lIns="91440" tIns="45720" rIns="91440" bIns="45720" rtlCol="0" anchor="b"/>
          <a:lstStyle>
            <a:lvl1pPr algn="r">
              <a:defRPr sz="1200"/>
            </a:lvl1pPr>
          </a:lstStyle>
          <a:p>
            <a:fld id="{A7AAAF00-E8E3-4C28-9CEC-D8F64DCE94C4}" type="slidenum">
              <a:rPr lang="en-US" smtClean="0"/>
              <a:t>‹#›</a:t>
            </a:fld>
            <a:endParaRPr lang="en-US"/>
          </a:p>
        </p:txBody>
      </p:sp>
    </p:spTree>
    <p:extLst>
      <p:ext uri="{BB962C8B-B14F-4D97-AF65-F5344CB8AC3E}">
        <p14:creationId xmlns:p14="http://schemas.microsoft.com/office/powerpoint/2010/main" val="3207086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1169"/>
          </a:xfrm>
          <a:prstGeom prst="rect">
            <a:avLst/>
          </a:prstGeom>
        </p:spPr>
        <p:txBody>
          <a:bodyPr vert="horz" lIns="92714" tIns="46358" rIns="92714" bIns="46358" rtlCol="0"/>
          <a:lstStyle>
            <a:lvl1pPr algn="l">
              <a:defRPr sz="1200"/>
            </a:lvl1pPr>
          </a:lstStyle>
          <a:p>
            <a:endParaRPr lang="en-US" dirty="0"/>
          </a:p>
        </p:txBody>
      </p:sp>
      <p:sp>
        <p:nvSpPr>
          <p:cNvPr id="3" name="Date Placeholder 2"/>
          <p:cNvSpPr>
            <a:spLocks noGrp="1"/>
          </p:cNvSpPr>
          <p:nvPr>
            <p:ph type="dt" idx="1"/>
          </p:nvPr>
        </p:nvSpPr>
        <p:spPr>
          <a:xfrm>
            <a:off x="3967341" y="0"/>
            <a:ext cx="3035088" cy="461169"/>
          </a:xfrm>
          <a:prstGeom prst="rect">
            <a:avLst/>
          </a:prstGeom>
        </p:spPr>
        <p:txBody>
          <a:bodyPr vert="horz" lIns="92714" tIns="46358" rIns="92714" bIns="46358" rtlCol="0"/>
          <a:lstStyle>
            <a:lvl1pPr algn="r">
              <a:defRPr sz="1200"/>
            </a:lvl1pPr>
          </a:lstStyle>
          <a:p>
            <a:fld id="{E78C9C06-5446-5347-BEF4-DD1BEFE2E114}" type="datetimeFigureOut">
              <a:rPr lang="en-US" smtClean="0"/>
              <a:t>5/5/2016</a:t>
            </a:fld>
            <a:endParaRPr lang="en-US" dirty="0"/>
          </a:p>
        </p:txBody>
      </p:sp>
      <p:sp>
        <p:nvSpPr>
          <p:cNvPr id="4" name="Slide Image Placeholder 3"/>
          <p:cNvSpPr>
            <a:spLocks noGrp="1" noRot="1" noChangeAspect="1"/>
          </p:cNvSpPr>
          <p:nvPr>
            <p:ph type="sldImg" idx="2"/>
          </p:nvPr>
        </p:nvSpPr>
        <p:spPr>
          <a:xfrm>
            <a:off x="425450" y="690563"/>
            <a:ext cx="6153150" cy="3460750"/>
          </a:xfrm>
          <a:prstGeom prst="rect">
            <a:avLst/>
          </a:prstGeom>
          <a:noFill/>
          <a:ln w="12700">
            <a:solidFill>
              <a:prstClr val="black"/>
            </a:solidFill>
          </a:ln>
        </p:spPr>
        <p:txBody>
          <a:bodyPr vert="horz" lIns="92714" tIns="46358" rIns="92714" bIns="46358" rtlCol="0" anchor="ctr"/>
          <a:lstStyle/>
          <a:p>
            <a:endParaRPr lang="en-US" dirty="0"/>
          </a:p>
        </p:txBody>
      </p:sp>
      <p:sp>
        <p:nvSpPr>
          <p:cNvPr id="5" name="Notes Placeholder 4"/>
          <p:cNvSpPr>
            <a:spLocks noGrp="1"/>
          </p:cNvSpPr>
          <p:nvPr>
            <p:ph type="body" sz="quarter" idx="3"/>
          </p:nvPr>
        </p:nvSpPr>
        <p:spPr>
          <a:xfrm>
            <a:off x="700405" y="4381104"/>
            <a:ext cx="5603240" cy="4150518"/>
          </a:xfrm>
          <a:prstGeom prst="rect">
            <a:avLst/>
          </a:prstGeom>
        </p:spPr>
        <p:txBody>
          <a:bodyPr vert="horz" lIns="92714" tIns="46358" rIns="92714" bIns="4635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6"/>
            <a:ext cx="3035088" cy="461169"/>
          </a:xfrm>
          <a:prstGeom prst="rect">
            <a:avLst/>
          </a:prstGeom>
        </p:spPr>
        <p:txBody>
          <a:bodyPr vert="horz" lIns="92714" tIns="46358" rIns="92714" bIns="463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7341" y="8760606"/>
            <a:ext cx="3035088" cy="461169"/>
          </a:xfrm>
          <a:prstGeom prst="rect">
            <a:avLst/>
          </a:prstGeom>
        </p:spPr>
        <p:txBody>
          <a:bodyPr vert="horz" lIns="92714" tIns="46358" rIns="92714" bIns="46358" rtlCol="0" anchor="b"/>
          <a:lstStyle>
            <a:lvl1pPr algn="r">
              <a:defRPr sz="1200"/>
            </a:lvl1pPr>
          </a:lstStyle>
          <a:p>
            <a:fld id="{DF3E7E2B-70AB-464D-816A-0452339C009D}" type="slidenum">
              <a:rPr lang="en-US" smtClean="0"/>
              <a:t>‹#›</a:t>
            </a:fld>
            <a:endParaRPr lang="en-US" dirty="0"/>
          </a:p>
        </p:txBody>
      </p:sp>
    </p:spTree>
    <p:extLst>
      <p:ext uri="{BB962C8B-B14F-4D97-AF65-F5344CB8AC3E}">
        <p14:creationId xmlns:p14="http://schemas.microsoft.com/office/powerpoint/2010/main" val="21977226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3E7E2B-70AB-464D-816A-0452339C009D}" type="slidenum">
              <a:rPr lang="en-US" smtClean="0"/>
              <a:t>1</a:t>
            </a:fld>
            <a:endParaRPr lang="en-US" dirty="0"/>
          </a:p>
        </p:txBody>
      </p:sp>
    </p:spTree>
    <p:extLst>
      <p:ext uri="{BB962C8B-B14F-4D97-AF65-F5344CB8AC3E}">
        <p14:creationId xmlns:p14="http://schemas.microsoft.com/office/powerpoint/2010/main" val="2803057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754517-B673-4748-A74D-D09195B48A81}" type="slidenum">
              <a:rPr lang="en-US" smtClean="0"/>
              <a:t>8</a:t>
            </a:fld>
            <a:endParaRPr lang="en-US"/>
          </a:p>
        </p:txBody>
      </p:sp>
    </p:spTree>
    <p:extLst>
      <p:ext uri="{BB962C8B-B14F-4D97-AF65-F5344CB8AC3E}">
        <p14:creationId xmlns:p14="http://schemas.microsoft.com/office/powerpoint/2010/main" val="2418159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What is CCS? It’s the Auto-Dialer </a:t>
            </a:r>
          </a:p>
          <a:p>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lumMod val="50000"/>
                  </a:schemeClr>
                </a:solidFill>
                <a:latin typeface="+mn-lt"/>
              </a:rPr>
              <a:t>CCS, or Customer Communication Services, is an automatic contact program (auto-dialer) that is integrated with the Falcon product. </a:t>
            </a:r>
          </a:p>
          <a:p>
            <a:pPr>
              <a:buClrTx/>
            </a:pPr>
            <a:endParaRPr lang="en-US" dirty="0">
              <a:solidFill>
                <a:schemeClr val="bg1">
                  <a:lumMod val="50000"/>
                </a:schemeClr>
              </a:solidFill>
            </a:endParaRPr>
          </a:p>
          <a:p>
            <a:pPr>
              <a:buClrTx/>
            </a:pPr>
            <a:r>
              <a:rPr lang="en-US" sz="1200" dirty="0" smtClean="0">
                <a:solidFill>
                  <a:schemeClr val="bg1">
                    <a:lumMod val="50000"/>
                  </a:schemeClr>
                </a:solidFill>
                <a:latin typeface="+mn-lt"/>
              </a:rPr>
              <a:t>Initiates all fraud center outgoing calls, texts and emails to verify transactions fro faster cardholder contact and resolution.</a:t>
            </a:r>
            <a:endParaRPr lang="en-US" sz="800" dirty="0" smtClean="0">
              <a:solidFill>
                <a:schemeClr val="bg1">
                  <a:lumMod val="50000"/>
                </a:schemeClr>
              </a:solidFill>
              <a:latin typeface="+mn-lt"/>
            </a:endParaRPr>
          </a:p>
          <a:p>
            <a:pPr>
              <a:buClrTx/>
            </a:pPr>
            <a:r>
              <a:rPr lang="en-US" sz="1200" dirty="0" smtClean="0">
                <a:solidFill>
                  <a:schemeClr val="bg1">
                    <a:lumMod val="50000"/>
                  </a:schemeClr>
                </a:solidFill>
                <a:latin typeface="+mn-lt"/>
              </a:rPr>
              <a:t>It works with Falcon and takes the high priority cases immediately without interaction needed from an analyst.</a:t>
            </a:r>
            <a:endParaRPr lang="en-US" sz="800" dirty="0" smtClean="0">
              <a:solidFill>
                <a:schemeClr val="bg1">
                  <a:lumMod val="50000"/>
                </a:schemeClr>
              </a:solidFill>
              <a:latin typeface="+mn-lt"/>
            </a:endParaRPr>
          </a:p>
          <a:p>
            <a:pPr>
              <a:buClrTx/>
            </a:pPr>
            <a:r>
              <a:rPr lang="en-US" dirty="0" smtClean="0">
                <a:solidFill>
                  <a:schemeClr val="bg1">
                    <a:lumMod val="50000"/>
                  </a:schemeClr>
                </a:solidFill>
              </a:rPr>
              <a:t>Incoming </a:t>
            </a:r>
            <a:r>
              <a:rPr lang="en-US" dirty="0">
                <a:solidFill>
                  <a:schemeClr val="bg1">
                    <a:lumMod val="50000"/>
                  </a:schemeClr>
                </a:solidFill>
              </a:rPr>
              <a:t>fraud center calls are also handled by the auto dialer, unless/or until the cardholder confirms fraud OR wants to speak to an analyst. When this occurs the call will be connected to an analyst.</a:t>
            </a:r>
          </a:p>
          <a:p>
            <a:pPr>
              <a:buClrTx/>
            </a:pPr>
            <a:endParaRPr lang="en-US" dirty="0" smtClean="0">
              <a:solidFill>
                <a:schemeClr val="bg1">
                  <a:lumMod val="50000"/>
                </a:schemeClr>
              </a:solidFill>
            </a:endParaRPr>
          </a:p>
          <a:p>
            <a:pPr>
              <a:buClrTx/>
            </a:pPr>
            <a:endParaRPr lang="en-US" dirty="0">
              <a:solidFill>
                <a:schemeClr val="bg1">
                  <a:lumMod val="50000"/>
                </a:schemeClr>
              </a:solidFill>
            </a:endParaRPr>
          </a:p>
          <a:p>
            <a:r>
              <a:rPr lang="en-US" sz="2400" dirty="0" smtClean="0"/>
              <a:t>The Dialer will also be responsible for placing temporary blocks on the card</a:t>
            </a:r>
          </a:p>
          <a:p>
            <a:r>
              <a:rPr lang="en-US" sz="2400" dirty="0" smtClean="0"/>
              <a:t>There are 3 strategies it will follow to determine when to block the card…</a:t>
            </a:r>
          </a:p>
          <a:p>
            <a:pPr lvl="1"/>
            <a:r>
              <a:rPr lang="en-US" sz="1600" dirty="0" smtClean="0"/>
              <a:t>Red – High Priority Rules – Block before Contact </a:t>
            </a:r>
          </a:p>
          <a:p>
            <a:pPr lvl="1"/>
            <a:r>
              <a:rPr lang="en-US" sz="1600" dirty="0" smtClean="0"/>
              <a:t>Yellow – Medium Priority Rules – Block after first round of calls</a:t>
            </a:r>
          </a:p>
          <a:p>
            <a:pPr lvl="1"/>
            <a:r>
              <a:rPr lang="en-US" sz="1600" dirty="0" smtClean="0"/>
              <a:t>VIP – Cardholders set as VIP’s – Block after second round of calls </a:t>
            </a:r>
          </a:p>
          <a:p>
            <a:r>
              <a:rPr lang="en-US" sz="2400" smtClean="0"/>
              <a:t>The Dialer will only be placing 05Risk Blocks, if Fraud is confirmed you will be updating the block in Falcon Case Manager</a:t>
            </a:r>
          </a:p>
          <a:p>
            <a:pPr>
              <a:buClrTx/>
            </a:pPr>
            <a:endParaRPr lang="en-US" dirty="0">
              <a:solidFill>
                <a:schemeClr val="bg1">
                  <a:lumMod val="50000"/>
                </a:schemeClr>
              </a:solidFill>
            </a:endParaRPr>
          </a:p>
        </p:txBody>
      </p:sp>
      <p:sp>
        <p:nvSpPr>
          <p:cNvPr id="4" name="Slide Number Placeholder 3"/>
          <p:cNvSpPr>
            <a:spLocks noGrp="1"/>
          </p:cNvSpPr>
          <p:nvPr>
            <p:ph type="sldNum" sz="quarter" idx="10"/>
          </p:nvPr>
        </p:nvSpPr>
        <p:spPr/>
        <p:txBody>
          <a:bodyPr/>
          <a:lstStyle/>
          <a:p>
            <a:fld id="{20CDB93D-BC0D-DD4E-AB7A-AB6A7197C2AE}" type="slidenum">
              <a:rPr lang="en-US" smtClean="0"/>
              <a:pPr/>
              <a:t>17</a:t>
            </a:fld>
            <a:endParaRPr lang="en-US" dirty="0"/>
          </a:p>
        </p:txBody>
      </p:sp>
    </p:spTree>
    <p:extLst>
      <p:ext uri="{BB962C8B-B14F-4D97-AF65-F5344CB8AC3E}">
        <p14:creationId xmlns:p14="http://schemas.microsoft.com/office/powerpoint/2010/main" val="564072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05 block code in PowerLink with the word RISK in red out beside it means that the Fraud Center put the block on and a file cannot remove it. Only FC personnel can remove an 05 RISK block. </a:t>
            </a:r>
            <a:endParaRPr lang="en-US" dirty="0"/>
          </a:p>
        </p:txBody>
      </p:sp>
      <p:sp>
        <p:nvSpPr>
          <p:cNvPr id="4" name="Slide Number Placeholder 3"/>
          <p:cNvSpPr>
            <a:spLocks noGrp="1"/>
          </p:cNvSpPr>
          <p:nvPr>
            <p:ph type="sldNum" sz="quarter" idx="10"/>
          </p:nvPr>
        </p:nvSpPr>
        <p:spPr/>
        <p:txBody>
          <a:bodyPr/>
          <a:lstStyle/>
          <a:p>
            <a:fld id="{20CDB93D-BC0D-DD4E-AB7A-AB6A7197C2AE}" type="slidenum">
              <a:rPr lang="en-US" smtClean="0"/>
              <a:pPr/>
              <a:t>18</a:t>
            </a:fld>
            <a:endParaRPr lang="en-US" dirty="0"/>
          </a:p>
        </p:txBody>
      </p:sp>
    </p:spTree>
    <p:extLst>
      <p:ext uri="{BB962C8B-B14F-4D97-AF65-F5344CB8AC3E}">
        <p14:creationId xmlns:p14="http://schemas.microsoft.com/office/powerpoint/2010/main" val="3473196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Case Management – 3 Queues plus VIP</a:t>
            </a:r>
          </a:p>
          <a:p>
            <a:pPr marL="0" indent="0">
              <a:buNone/>
            </a:pPr>
            <a:endParaRPr lang="en-US" b="1" dirty="0" smtClean="0"/>
          </a:p>
          <a:p>
            <a:pPr marL="0" indent="0">
              <a:buNone/>
            </a:pPr>
            <a:r>
              <a:rPr lang="en-US" b="1" dirty="0" smtClean="0"/>
              <a:t>Green</a:t>
            </a:r>
            <a:r>
              <a:rPr lang="en-US" dirty="0" smtClean="0"/>
              <a:t> Queue - Low Risk Cases</a:t>
            </a:r>
          </a:p>
          <a:p>
            <a:pPr lvl="2"/>
            <a:r>
              <a:rPr lang="en-US" dirty="0" smtClean="0"/>
              <a:t>Analysts Review </a:t>
            </a:r>
          </a:p>
          <a:p>
            <a:pPr marL="0" indent="0">
              <a:buNone/>
            </a:pPr>
            <a:r>
              <a:rPr lang="en-US" b="1" dirty="0" smtClean="0"/>
              <a:t>	Yellow</a:t>
            </a:r>
            <a:r>
              <a:rPr lang="en-US" dirty="0" smtClean="0"/>
              <a:t> Queue - Medium Risk Cases</a:t>
            </a:r>
          </a:p>
          <a:p>
            <a:pPr lvl="2"/>
            <a:r>
              <a:rPr lang="en-US" dirty="0" smtClean="0"/>
              <a:t>The System (CCS/auto-dialer) attempts contact on case before blocking </a:t>
            </a:r>
          </a:p>
          <a:p>
            <a:pPr marL="1257300" lvl="2" indent="-342900"/>
            <a:r>
              <a:rPr lang="en-US" dirty="0" smtClean="0"/>
              <a:t>Call-Block-Call</a:t>
            </a:r>
          </a:p>
          <a:p>
            <a:pPr marL="914400" lvl="2" indent="0">
              <a:buNone/>
            </a:pPr>
            <a:r>
              <a:rPr lang="en-US" b="1" dirty="0" smtClean="0"/>
              <a:t>	VIP</a:t>
            </a:r>
            <a:r>
              <a:rPr lang="en-US" dirty="0" smtClean="0"/>
              <a:t> flagged accounts</a:t>
            </a:r>
          </a:p>
          <a:p>
            <a:pPr lvl="4"/>
            <a:r>
              <a:rPr lang="en-US" dirty="0" smtClean="0"/>
              <a:t>Call – Call – Block </a:t>
            </a:r>
          </a:p>
          <a:p>
            <a:pPr marL="0" indent="0">
              <a:buNone/>
            </a:pPr>
            <a:r>
              <a:rPr lang="en-US" b="1" dirty="0" smtClean="0"/>
              <a:t>	Red</a:t>
            </a:r>
            <a:r>
              <a:rPr lang="en-US" dirty="0" smtClean="0"/>
              <a:t> Queue - High Risk Cases</a:t>
            </a:r>
          </a:p>
          <a:p>
            <a:pPr lvl="2"/>
            <a:r>
              <a:rPr lang="en-US" dirty="0" smtClean="0"/>
              <a:t>Case is immediately blocked for CCS follow-up</a:t>
            </a:r>
          </a:p>
          <a:p>
            <a:pPr lvl="2"/>
            <a:r>
              <a:rPr lang="en-US" dirty="0" smtClean="0"/>
              <a:t>Block – Call – Call</a:t>
            </a:r>
          </a:p>
          <a:p>
            <a:pPr lvl="2"/>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lumMod val="50000"/>
                  </a:schemeClr>
                </a:solidFill>
              </a:rPr>
              <a:t>Queues are determined by the rules.</a:t>
            </a:r>
          </a:p>
          <a:p>
            <a:pPr lvl="2"/>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0CDB93D-BC0D-DD4E-AB7A-AB6A7197C2AE}" type="slidenum">
              <a:rPr lang="en-US" smtClean="0"/>
              <a:pPr/>
              <a:t>19</a:t>
            </a:fld>
            <a:endParaRPr lang="en-US" dirty="0"/>
          </a:p>
        </p:txBody>
      </p:sp>
    </p:spTree>
    <p:extLst>
      <p:ext uri="{BB962C8B-B14F-4D97-AF65-F5344CB8AC3E}">
        <p14:creationId xmlns:p14="http://schemas.microsoft.com/office/powerpoint/2010/main" val="2418049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t="24887"/>
          <a:stretch/>
        </p:blipFill>
        <p:spPr>
          <a:xfrm>
            <a:off x="0" y="-7750"/>
            <a:ext cx="9144000" cy="5151249"/>
          </a:xfrm>
          <a:prstGeom prst="rect">
            <a:avLst/>
          </a:prstGeom>
        </p:spPr>
      </p:pic>
      <p:pic>
        <p:nvPicPr>
          <p:cNvPr id="12" name="Picture 11" descr="_0000_Quad Foote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76572"/>
            <a:ext cx="9144000" cy="566928"/>
          </a:xfrm>
          <a:prstGeom prst="rect">
            <a:avLst/>
          </a:prstGeom>
        </p:spPr>
      </p:pic>
      <p:sp>
        <p:nvSpPr>
          <p:cNvPr id="19" name="Title 1"/>
          <p:cNvSpPr>
            <a:spLocks noGrp="1"/>
          </p:cNvSpPr>
          <p:nvPr>
            <p:ph type="title" hasCustomPrompt="1"/>
          </p:nvPr>
        </p:nvSpPr>
        <p:spPr>
          <a:xfrm>
            <a:off x="400801" y="660579"/>
            <a:ext cx="7772400" cy="1021556"/>
          </a:xfrm>
        </p:spPr>
        <p:txBody>
          <a:bodyPr anchor="t">
            <a:normAutofit/>
          </a:bodyPr>
          <a:lstStyle>
            <a:lvl1pPr algn="l">
              <a:defRPr sz="3200" b="1" cap="none">
                <a:solidFill>
                  <a:schemeClr val="bg1">
                    <a:lumMod val="50000"/>
                  </a:schemeClr>
                </a:solidFill>
                <a:latin typeface="Arial"/>
              </a:defRPr>
            </a:lvl1pPr>
          </a:lstStyle>
          <a:p>
            <a:r>
              <a:rPr lang="en-US" dirty="0" smtClean="0"/>
              <a:t>Click to edit master title style</a:t>
            </a:r>
            <a:endParaRPr lang="en-US" dirty="0"/>
          </a:p>
        </p:txBody>
      </p:sp>
      <p:sp>
        <p:nvSpPr>
          <p:cNvPr id="20" name="Subtitle 2"/>
          <p:cNvSpPr>
            <a:spLocks noGrp="1"/>
          </p:cNvSpPr>
          <p:nvPr>
            <p:ph type="subTitle" idx="1"/>
          </p:nvPr>
        </p:nvSpPr>
        <p:spPr>
          <a:xfrm>
            <a:off x="400801" y="1191462"/>
            <a:ext cx="6400800" cy="91457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511507" y="4853604"/>
            <a:ext cx="1589220" cy="184666"/>
          </a:xfrm>
          <a:prstGeom prst="rect">
            <a:avLst/>
          </a:prstGeom>
          <a:noFill/>
        </p:spPr>
        <p:txBody>
          <a:bodyPr wrap="square" rtlCol="0">
            <a:spAutoFit/>
          </a:bodyPr>
          <a:lstStyle/>
          <a:p>
            <a:r>
              <a:rPr lang="en-US" sz="600" b="0" spc="0" dirty="0" smtClean="0">
                <a:solidFill>
                  <a:schemeClr val="bg1">
                    <a:lumMod val="50000"/>
                  </a:schemeClr>
                </a:solidFill>
                <a:latin typeface="Arial"/>
                <a:cs typeface="Arial"/>
              </a:rPr>
              <a:t>© 2016 Jack Henry &amp; Associates, Inc.</a:t>
            </a:r>
            <a:r>
              <a:rPr lang="en-US" sz="700" b="0" spc="0" baseline="30000" dirty="0" smtClean="0">
                <a:solidFill>
                  <a:schemeClr val="bg1">
                    <a:lumMod val="50000"/>
                  </a:schemeClr>
                </a:solidFill>
                <a:latin typeface="Arial"/>
                <a:cs typeface="Arial"/>
              </a:rPr>
              <a:t>®</a:t>
            </a:r>
            <a:endParaRPr lang="en-US" sz="700" b="0" spc="0" baseline="30000" dirty="0">
              <a:solidFill>
                <a:schemeClr val="bg1">
                  <a:lumMod val="50000"/>
                </a:schemeClr>
              </a:solidFill>
              <a:latin typeface="Arial"/>
              <a:cs typeface="Arial"/>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8970" y="2882686"/>
            <a:ext cx="1314808" cy="1288512"/>
          </a:xfrm>
          <a:prstGeom prst="rect">
            <a:avLst/>
          </a:prstGeom>
        </p:spPr>
      </p:pic>
    </p:spTree>
    <p:extLst>
      <p:ext uri="{BB962C8B-B14F-4D97-AF65-F5344CB8AC3E}">
        <p14:creationId xmlns:p14="http://schemas.microsoft.com/office/powerpoint/2010/main" val="256740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b="1" i="0">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061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ormAutofit/>
          </a:bodyPr>
          <a:lstStyle>
            <a:lvl1pPr algn="l">
              <a:defRPr sz="2800" b="1" i="0">
                <a:solidFill>
                  <a:schemeClr val="tx1">
                    <a:lumMod val="65000"/>
                    <a:lumOff val="3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solidFill>
                  <a:schemeClr val="tx1">
                    <a:lumMod val="65000"/>
                    <a:lumOff val="35000"/>
                  </a:schemeClr>
                </a:solidFill>
              </a:defRPr>
            </a:lvl1pPr>
            <a:lvl2pPr>
              <a:defRPr sz="1800">
                <a:solidFill>
                  <a:schemeClr val="tx1">
                    <a:lumMod val="65000"/>
                    <a:lumOff val="35000"/>
                  </a:schemeClr>
                </a:solidFill>
              </a:defRPr>
            </a:lvl2pPr>
            <a:lvl3pPr>
              <a:defRPr sz="16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963466"/>
          </a:xfrm>
        </p:spPr>
        <p:txBody>
          <a:bodyPr>
            <a:normAutofit/>
          </a:bodyPr>
          <a:lstStyle>
            <a:lvl1pPr>
              <a:defRPr sz="2000">
                <a:solidFill>
                  <a:schemeClr val="tx1">
                    <a:lumMod val="65000"/>
                    <a:lumOff val="35000"/>
                  </a:schemeClr>
                </a:solidFill>
              </a:defRPr>
            </a:lvl1pPr>
            <a:lvl2pPr>
              <a:defRPr sz="1800">
                <a:solidFill>
                  <a:schemeClr val="tx1">
                    <a:lumMod val="65000"/>
                    <a:lumOff val="35000"/>
                  </a:schemeClr>
                </a:solidFill>
              </a:defRPr>
            </a:lvl2pPr>
            <a:lvl3pPr>
              <a:defRPr sz="16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6901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b="1" i="0">
                <a:solidFill>
                  <a:schemeClr val="tx1">
                    <a:lumMod val="65000"/>
                    <a:lumOff val="3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75356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78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8600" y="4809140"/>
            <a:ext cx="1447800" cy="202326"/>
          </a:xfrm>
          <a:prstGeom prst="rect">
            <a:avLst/>
          </a:prstGeom>
        </p:spPr>
        <p:txBody>
          <a:bodyPr/>
          <a:lstStyle>
            <a:lvl1pPr algn="l">
              <a:defRPr sz="600">
                <a:latin typeface="Arial"/>
                <a:cs typeface="Arial"/>
              </a:defRPr>
            </a:lvl1pPr>
          </a:lstStyle>
          <a:p>
            <a:fld id="{D27FDC77-4EA8-314C-A04D-680F4B7DC1B1}" type="slidenum">
              <a:rPr lang="en-US" smtClean="0"/>
              <a:pPr/>
              <a:t>‹#›</a:t>
            </a:fld>
            <a:endParaRPr lang="en-US" dirty="0"/>
          </a:p>
        </p:txBody>
      </p:sp>
      <p:sp>
        <p:nvSpPr>
          <p:cNvPr id="8" name="Title Placeholder 1"/>
          <p:cNvSpPr>
            <a:spLocks noGrp="1"/>
          </p:cNvSpPr>
          <p:nvPr>
            <p:ph type="title"/>
          </p:nvPr>
        </p:nvSpPr>
        <p:spPr>
          <a:xfrm>
            <a:off x="304800" y="320278"/>
            <a:ext cx="8229600" cy="42267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3171377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Bulle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971550"/>
            <a:ext cx="8496300" cy="3625454"/>
          </a:xfrm>
        </p:spPr>
        <p:txBody>
          <a:bodyPr/>
          <a:lstStyle>
            <a:lvl1pPr>
              <a:lnSpc>
                <a:spcPct val="108000"/>
              </a:lnSpc>
              <a:spcBef>
                <a:spcPts val="225"/>
              </a:spcBef>
              <a:defRPr>
                <a:solidFill>
                  <a:srgbClr val="747474"/>
                </a:solidFill>
              </a:defRPr>
            </a:lvl1pPr>
            <a:lvl2pPr>
              <a:lnSpc>
                <a:spcPct val="108000"/>
              </a:lnSpc>
              <a:spcBef>
                <a:spcPts val="225"/>
              </a:spcBef>
              <a:defRPr>
                <a:solidFill>
                  <a:srgbClr val="747474"/>
                </a:solidFill>
              </a:defRPr>
            </a:lvl2pPr>
            <a:lvl3pPr>
              <a:lnSpc>
                <a:spcPct val="108000"/>
              </a:lnSpc>
              <a:spcBef>
                <a:spcPts val="225"/>
              </a:spcBef>
              <a:defRPr>
                <a:solidFill>
                  <a:srgbClr val="747474"/>
                </a:solidFill>
              </a:defRPr>
            </a:lvl3pPr>
            <a:lvl4pPr>
              <a:lnSpc>
                <a:spcPct val="108000"/>
              </a:lnSpc>
              <a:spcBef>
                <a:spcPts val="225"/>
              </a:spcBef>
              <a:defRPr>
                <a:solidFill>
                  <a:srgbClr val="747474"/>
                </a:solidFill>
              </a:defRPr>
            </a:lvl4pPr>
            <a:lvl5pPr>
              <a:lnSpc>
                <a:spcPct val="108000"/>
              </a:lnSpc>
              <a:spcBef>
                <a:spcPts val="225"/>
              </a:spcBef>
              <a:defRPr>
                <a:solidFill>
                  <a:srgbClr val="74747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323850" y="385895"/>
            <a:ext cx="8496300" cy="422672"/>
          </a:xfrm>
          <a:prstGeom prst="rect">
            <a:avLst/>
          </a:prstGeom>
        </p:spPr>
        <p:txBody>
          <a:bodyPr rtlCol="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7183380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tiff"/><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_0000_Quad Foot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4576572"/>
            <a:ext cx="9144000" cy="566928"/>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1655040" y="4856987"/>
            <a:ext cx="1748142" cy="184666"/>
          </a:xfrm>
          <a:prstGeom prst="rect">
            <a:avLst/>
          </a:prstGeom>
          <a:noFill/>
        </p:spPr>
        <p:txBody>
          <a:bodyPr wrap="square" rtlCol="0">
            <a:spAutoFit/>
          </a:bodyPr>
          <a:lstStyle/>
          <a:p>
            <a:r>
              <a:rPr lang="en-US" sz="600" b="0" spc="0" dirty="0" smtClean="0">
                <a:solidFill>
                  <a:schemeClr val="bg1">
                    <a:lumMod val="50000"/>
                  </a:schemeClr>
                </a:solidFill>
                <a:latin typeface="Arial"/>
                <a:cs typeface="Arial"/>
              </a:rPr>
              <a:t>© 2016 Jack Henry &amp; Associates, Inc.</a:t>
            </a:r>
            <a:r>
              <a:rPr lang="en-US" sz="700" b="0" spc="0" baseline="30000" dirty="0" smtClean="0">
                <a:solidFill>
                  <a:schemeClr val="bg1">
                    <a:lumMod val="50000"/>
                  </a:schemeClr>
                </a:solidFill>
                <a:latin typeface="Arial"/>
                <a:cs typeface="Arial"/>
              </a:rPr>
              <a:t>®</a:t>
            </a:r>
            <a:endParaRPr lang="en-US" sz="700" b="0" spc="0" baseline="30000" dirty="0">
              <a:solidFill>
                <a:schemeClr val="bg1">
                  <a:lumMod val="50000"/>
                </a:schemeClr>
              </a:solidFill>
              <a:latin typeface="Arial"/>
              <a:cs typeface="Arial"/>
            </a:endParaRPr>
          </a:p>
        </p:txBody>
      </p:sp>
      <p:pic>
        <p:nvPicPr>
          <p:cNvPr id="4" name="Picture 3"/>
          <p:cNvPicPr>
            <a:picLocks noChangeAspect="1"/>
          </p:cNvPicPr>
          <p:nvPr userDrawn="1"/>
        </p:nvPicPr>
        <p:blipFill>
          <a:blip r:embed="rId10"/>
          <a:stretch>
            <a:fillRect/>
          </a:stretch>
        </p:blipFill>
        <p:spPr>
          <a:xfrm>
            <a:off x="457200" y="4863549"/>
            <a:ext cx="998531" cy="169530"/>
          </a:xfrm>
          <a:prstGeom prst="rect">
            <a:avLst/>
          </a:prstGeom>
        </p:spPr>
      </p:pic>
    </p:spTree>
    <p:extLst>
      <p:ext uri="{BB962C8B-B14F-4D97-AF65-F5344CB8AC3E}">
        <p14:creationId xmlns:p14="http://schemas.microsoft.com/office/powerpoint/2010/main" val="408662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Lst>
  <p:txStyles>
    <p:titleStyle>
      <a:lvl1pPr algn="l" defTabSz="457200" rtl="0" eaLnBrk="1" latinLnBrk="0" hangingPunct="1">
        <a:spcBef>
          <a:spcPct val="0"/>
        </a:spcBef>
        <a:buNone/>
        <a:defRPr sz="2800" b="1" i="0" kern="1200">
          <a:solidFill>
            <a:srgbClr val="7F7F7F"/>
          </a:solidFill>
          <a:latin typeface="Arial"/>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lumMod val="65000"/>
              <a:lumOff val="35000"/>
            </a:schemeClr>
          </a:solidFill>
          <a:latin typeface="Arial"/>
          <a:ea typeface="+mn-ea"/>
          <a:cs typeface="+mn-cs"/>
        </a:defRPr>
      </a:lvl1pPr>
      <a:lvl2pPr marL="742950" indent="-28575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mn-cs"/>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mn-cs"/>
        </a:defRPr>
      </a:lvl3pPr>
      <a:lvl4pPr marL="16002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mn-cs"/>
        </a:defRPr>
      </a:lvl4pPr>
      <a:lvl5pPr marL="20574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801" y="466532"/>
            <a:ext cx="7772400" cy="1754154"/>
          </a:xfrm>
        </p:spPr>
        <p:txBody>
          <a:bodyPr>
            <a:normAutofit/>
          </a:bodyPr>
          <a:lstStyle/>
          <a:p>
            <a:r>
              <a:rPr lang="en-US" sz="2400" dirty="0" smtClean="0"/>
              <a:t>Card Processing Solutions™</a:t>
            </a:r>
            <a:endParaRPr lang="en-US" sz="2400" dirty="0">
              <a:solidFill>
                <a:schemeClr val="tx1"/>
              </a:solidFill>
            </a:endParaRPr>
          </a:p>
        </p:txBody>
      </p:sp>
      <p:sp>
        <p:nvSpPr>
          <p:cNvPr id="3" name="Subtitle 2"/>
          <p:cNvSpPr>
            <a:spLocks noGrp="1"/>
          </p:cNvSpPr>
          <p:nvPr>
            <p:ph type="subTitle" idx="1"/>
          </p:nvPr>
        </p:nvSpPr>
        <p:spPr>
          <a:xfrm>
            <a:off x="2388222" y="3057584"/>
            <a:ext cx="6400800" cy="914570"/>
          </a:xfrm>
        </p:spPr>
        <p:txBody>
          <a:bodyPr>
            <a:normAutofit fontScale="77500" lnSpcReduction="20000"/>
          </a:bodyPr>
          <a:lstStyle/>
          <a:p>
            <a:pPr algn="r"/>
            <a:endParaRPr lang="en-US" sz="1800" dirty="0" smtClean="0">
              <a:solidFill>
                <a:schemeClr val="bg1"/>
              </a:solidFill>
            </a:endParaRPr>
          </a:p>
          <a:p>
            <a:pPr algn="r"/>
            <a:r>
              <a:rPr lang="en-US" sz="2600" dirty="0" smtClean="0">
                <a:solidFill>
                  <a:schemeClr val="bg1"/>
                </a:solidFill>
              </a:rPr>
              <a:t>CPS </a:t>
            </a:r>
            <a:r>
              <a:rPr lang="en-US" sz="2600" dirty="0" err="1" smtClean="0">
                <a:solidFill>
                  <a:schemeClr val="bg1"/>
                </a:solidFill>
              </a:rPr>
              <a:t>PassPort</a:t>
            </a:r>
            <a:r>
              <a:rPr lang="en-US" sz="2600" dirty="0" smtClean="0">
                <a:solidFill>
                  <a:schemeClr val="bg1"/>
                </a:solidFill>
              </a:rPr>
              <a:t> Update</a:t>
            </a:r>
          </a:p>
          <a:p>
            <a:pPr algn="r"/>
            <a:r>
              <a:rPr lang="en-US" sz="2600" dirty="0" smtClean="0">
                <a:solidFill>
                  <a:schemeClr val="bg1"/>
                </a:solidFill>
              </a:rPr>
              <a:t>May</a:t>
            </a:r>
            <a:r>
              <a:rPr lang="en-US" sz="2600" dirty="0">
                <a:solidFill>
                  <a:schemeClr val="bg1"/>
                </a:solidFill>
              </a:rPr>
              <a:t> </a:t>
            </a:r>
            <a:r>
              <a:rPr lang="en-US" sz="2600" dirty="0" smtClean="0">
                <a:solidFill>
                  <a:schemeClr val="bg1"/>
                </a:solidFill>
              </a:rPr>
              <a:t>5</a:t>
            </a:r>
            <a:r>
              <a:rPr lang="en-US" sz="2600" baseline="30000" dirty="0" smtClean="0">
                <a:solidFill>
                  <a:schemeClr val="bg1"/>
                </a:solidFill>
              </a:rPr>
              <a:t>th</a:t>
            </a:r>
            <a:r>
              <a:rPr lang="en-US" sz="2600" dirty="0" smtClean="0">
                <a:solidFill>
                  <a:schemeClr val="bg1"/>
                </a:solidFill>
              </a:rPr>
              <a:t> 2016</a:t>
            </a:r>
            <a:endParaRPr lang="en-US" sz="2600" dirty="0" smtClean="0">
              <a:solidFill>
                <a:schemeClr val="bg1"/>
              </a:solidFill>
            </a:endParaRPr>
          </a:p>
          <a:p>
            <a:endParaRPr lang="en-US" dirty="0">
              <a:solidFill>
                <a:schemeClr val="bg1"/>
              </a:solidFill>
            </a:endParaRPr>
          </a:p>
        </p:txBody>
      </p:sp>
      <p:sp>
        <p:nvSpPr>
          <p:cNvPr id="4" name="Rectangle 3"/>
          <p:cNvSpPr/>
          <p:nvPr/>
        </p:nvSpPr>
        <p:spPr>
          <a:xfrm>
            <a:off x="400801" y="118137"/>
            <a:ext cx="2333821" cy="276999"/>
          </a:xfrm>
          <a:prstGeom prst="rect">
            <a:avLst/>
          </a:prstGeom>
        </p:spPr>
        <p:txBody>
          <a:bodyPr wrap="square">
            <a:spAutoFit/>
          </a:bodyPr>
          <a:lstStyle/>
          <a:p>
            <a:r>
              <a:rPr lang="en-US" sz="1200" dirty="0"/>
              <a:t>Jack Henry &amp; Associates, Inc.</a:t>
            </a:r>
            <a:r>
              <a:rPr lang="en-US" sz="1200" baseline="30000" dirty="0"/>
              <a:t>®</a:t>
            </a:r>
            <a:endParaRPr lang="en-US" sz="1200" dirty="0"/>
          </a:p>
        </p:txBody>
      </p:sp>
      <p:sp>
        <p:nvSpPr>
          <p:cNvPr id="5" name="TextBox 4"/>
          <p:cNvSpPr txBox="1"/>
          <p:nvPr/>
        </p:nvSpPr>
        <p:spPr>
          <a:xfrm>
            <a:off x="400800" y="1278294"/>
            <a:ext cx="6485191" cy="954107"/>
          </a:xfrm>
          <a:prstGeom prst="rect">
            <a:avLst/>
          </a:prstGeom>
          <a:noFill/>
        </p:spPr>
        <p:txBody>
          <a:bodyPr wrap="square" rtlCol="0">
            <a:spAutoFit/>
          </a:bodyPr>
          <a:lstStyle/>
          <a:p>
            <a:r>
              <a:rPr lang="en-US" sz="2800" dirty="0" smtClean="0"/>
              <a:t>SilverLake Mid Atlantic </a:t>
            </a:r>
          </a:p>
          <a:p>
            <a:r>
              <a:rPr lang="en-US" sz="2800" dirty="0" smtClean="0"/>
              <a:t>Regional </a:t>
            </a:r>
            <a:r>
              <a:rPr lang="en-US" sz="2800" dirty="0" smtClean="0"/>
              <a:t>User Group Meeting</a:t>
            </a:r>
            <a:endParaRPr lang="en-US" sz="2800" dirty="0"/>
          </a:p>
        </p:txBody>
      </p:sp>
    </p:spTree>
    <p:extLst>
      <p:ext uri="{BB962C8B-B14F-4D97-AF65-F5344CB8AC3E}">
        <p14:creationId xmlns:p14="http://schemas.microsoft.com/office/powerpoint/2010/main" val="4148688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1347310"/>
              </p:ext>
            </p:extLst>
          </p:nvPr>
        </p:nvGraphicFramePr>
        <p:xfrm>
          <a:off x="162838" y="875339"/>
          <a:ext cx="8818324" cy="3210560"/>
        </p:xfrm>
        <a:graphic>
          <a:graphicData uri="http://schemas.openxmlformats.org/drawingml/2006/table">
            <a:tbl>
              <a:tblPr firstRow="1" bandRow="1">
                <a:tableStyleId>{BC89EF96-8CEA-46FF-86C4-4CE0E7609802}</a:tableStyleId>
              </a:tblPr>
              <a:tblGrid>
                <a:gridCol w="2204581"/>
                <a:gridCol w="2204581"/>
                <a:gridCol w="2204581"/>
                <a:gridCol w="2204581"/>
              </a:tblGrid>
              <a:tr h="370840">
                <a:tc>
                  <a:txBody>
                    <a:bodyPr/>
                    <a:lstStyle/>
                    <a:p>
                      <a:endParaRPr lang="en-US" sz="1400" dirty="0"/>
                    </a:p>
                  </a:txBody>
                  <a:tcPr/>
                </a:tc>
                <a:tc>
                  <a:txBody>
                    <a:bodyPr/>
                    <a:lstStyle/>
                    <a:p>
                      <a:pPr algn="ctr"/>
                      <a:r>
                        <a:rPr lang="en-US" sz="1400" dirty="0" smtClean="0"/>
                        <a:t>Apple</a:t>
                      </a:r>
                      <a:r>
                        <a:rPr lang="en-US" sz="1400" baseline="0" dirty="0" smtClean="0"/>
                        <a:t> Pay</a:t>
                      </a:r>
                      <a:endParaRPr lang="en-US" sz="1400" dirty="0"/>
                    </a:p>
                  </a:txBody>
                  <a:tcPr/>
                </a:tc>
                <a:tc>
                  <a:txBody>
                    <a:bodyPr/>
                    <a:lstStyle/>
                    <a:p>
                      <a:pPr algn="ctr"/>
                      <a:r>
                        <a:rPr lang="en-US" sz="1400" dirty="0" smtClean="0"/>
                        <a:t>Android</a:t>
                      </a:r>
                      <a:r>
                        <a:rPr lang="en-US" sz="1400" baseline="0" dirty="0" smtClean="0"/>
                        <a:t> Pay</a:t>
                      </a:r>
                      <a:endParaRPr lang="en-US" sz="1400" dirty="0"/>
                    </a:p>
                  </a:txBody>
                  <a:tcPr/>
                </a:tc>
                <a:tc>
                  <a:txBody>
                    <a:bodyPr/>
                    <a:lstStyle/>
                    <a:p>
                      <a:pPr algn="ctr"/>
                      <a:r>
                        <a:rPr lang="en-US" sz="1400" dirty="0" smtClean="0"/>
                        <a:t>Samsung</a:t>
                      </a:r>
                      <a:r>
                        <a:rPr lang="en-US" sz="1400" baseline="0" dirty="0" smtClean="0"/>
                        <a:t> Pay</a:t>
                      </a:r>
                      <a:endParaRPr lang="en-US" sz="1400" dirty="0"/>
                    </a:p>
                  </a:txBody>
                  <a:tcPr/>
                </a:tc>
              </a:tr>
              <a:tr h="370840">
                <a:tc>
                  <a:txBody>
                    <a:bodyPr/>
                    <a:lstStyle/>
                    <a:p>
                      <a:pPr algn="l" fontAlgn="ctr"/>
                      <a:r>
                        <a:rPr lang="en-US" sz="1200" u="none" strike="noStrike" dirty="0">
                          <a:effectLst/>
                        </a:rPr>
                        <a:t>Number of Step-up Methods Required</a:t>
                      </a:r>
                      <a:endParaRPr lang="en-US" sz="1200" b="0" i="0" u="none" strike="noStrike" dirty="0">
                        <a:solidFill>
                          <a:schemeClr val="tx1">
                            <a:lumMod val="95000"/>
                            <a:lumOff val="5000"/>
                          </a:schemeClr>
                        </a:solidFill>
                        <a:effectLst/>
                        <a:latin typeface="Calibri" panose="020F0502020204030204" pitchFamily="34" charset="0"/>
                      </a:endParaRPr>
                    </a:p>
                  </a:txBody>
                  <a:tcPr marL="9525" marR="9525" marT="9525" marB="0" anchor="ctr"/>
                </a:tc>
                <a:tc>
                  <a:txBody>
                    <a:bodyPr/>
                    <a:lstStyle/>
                    <a:p>
                      <a:r>
                        <a:rPr lang="en-US" sz="1200" dirty="0" smtClean="0"/>
                        <a:t>One</a:t>
                      </a:r>
                      <a:endParaRPr lang="en-US" sz="1200" dirty="0"/>
                    </a:p>
                  </a:txBody>
                  <a:tcPr/>
                </a:tc>
                <a:tc>
                  <a:txBody>
                    <a:bodyPr/>
                    <a:lstStyle/>
                    <a:p>
                      <a:r>
                        <a:rPr lang="en-US" sz="1200" dirty="0" smtClean="0"/>
                        <a:t>MasterCard: Two, 2-28-17</a:t>
                      </a:r>
                    </a:p>
                    <a:p>
                      <a:r>
                        <a:rPr lang="en-US" sz="1200" dirty="0" smtClean="0"/>
                        <a:t>Visa: Two, 3-31-17</a:t>
                      </a:r>
                      <a:endParaRPr lang="en-US" sz="1200" dirty="0"/>
                    </a:p>
                  </a:txBody>
                  <a:tcPr/>
                </a:tc>
                <a:tc>
                  <a:txBody>
                    <a:bodyPr/>
                    <a:lstStyle/>
                    <a:p>
                      <a:r>
                        <a:rPr lang="en-US" sz="1200" dirty="0" smtClean="0"/>
                        <a:t>MasterCard: Two suggested</a:t>
                      </a:r>
                    </a:p>
                    <a:p>
                      <a:r>
                        <a:rPr lang="en-US" sz="1200" dirty="0" smtClean="0"/>
                        <a:t>Visa: Two, 3-31-17</a:t>
                      </a:r>
                      <a:endParaRPr lang="en-US" sz="1200" dirty="0"/>
                    </a:p>
                  </a:txBody>
                  <a:tcPr/>
                </a:tc>
              </a:tr>
              <a:tr h="370840">
                <a:tc>
                  <a:txBody>
                    <a:bodyPr/>
                    <a:lstStyle/>
                    <a:p>
                      <a:pPr algn="l" fontAlgn="ctr"/>
                      <a:r>
                        <a:rPr lang="en-US" sz="1200" u="none" strike="noStrike" dirty="0">
                          <a:effectLst/>
                        </a:rPr>
                        <a:t>CPS Step-up Method Supported</a:t>
                      </a:r>
                      <a:endParaRPr lang="en-US" sz="1200" b="0" i="0" u="none" strike="noStrike" dirty="0">
                        <a:solidFill>
                          <a:schemeClr val="tx1">
                            <a:lumMod val="95000"/>
                            <a:lumOff val="5000"/>
                          </a:schemeClr>
                        </a:solidFill>
                        <a:effectLst/>
                        <a:latin typeface="Calibri" panose="020F0502020204030204" pitchFamily="34" charset="0"/>
                      </a:endParaRPr>
                    </a:p>
                  </a:txBody>
                  <a:tcPr marL="9525" marR="9525" marT="9525" marB="0" anchor="ctr"/>
                </a:tc>
                <a:tc>
                  <a:txBody>
                    <a:bodyPr/>
                    <a:lstStyle/>
                    <a:p>
                      <a:r>
                        <a:rPr lang="en-US" sz="1200" dirty="0" smtClean="0"/>
                        <a:t>Issuer Call Center</a:t>
                      </a:r>
                      <a:endParaRPr lang="en-US" sz="1200" dirty="0"/>
                    </a:p>
                  </a:txBody>
                  <a:tcPr/>
                </a:tc>
                <a:tc>
                  <a:txBody>
                    <a:bodyPr/>
                    <a:lstStyle/>
                    <a:p>
                      <a:r>
                        <a:rPr lang="en-US" sz="1200" dirty="0" smtClean="0"/>
                        <a:t>Issuer</a:t>
                      </a:r>
                      <a:r>
                        <a:rPr lang="en-US" sz="1200" baseline="0" dirty="0" smtClean="0"/>
                        <a:t> Call Center</a:t>
                      </a:r>
                      <a:endParaRPr lang="en-US" sz="1200" dirty="0"/>
                    </a:p>
                  </a:txBody>
                  <a:tcPr/>
                </a:tc>
                <a:tc>
                  <a:txBody>
                    <a:bodyPr/>
                    <a:lstStyle/>
                    <a:p>
                      <a:r>
                        <a:rPr lang="en-US" sz="1200" dirty="0" smtClean="0"/>
                        <a:t>Issuer Call Center</a:t>
                      </a:r>
                      <a:endParaRPr lang="en-US" sz="1200" dirty="0"/>
                    </a:p>
                  </a:txBody>
                  <a:tcPr/>
                </a:tc>
              </a:tr>
              <a:tr h="370840">
                <a:tc>
                  <a:txBody>
                    <a:bodyPr/>
                    <a:lstStyle/>
                    <a:p>
                      <a:pPr algn="l" fontAlgn="ctr"/>
                      <a:r>
                        <a:rPr lang="en-US" sz="1200" u="none" strike="noStrike" dirty="0">
                          <a:effectLst/>
                        </a:rPr>
                        <a:t>CPS Step-up Method Planned</a:t>
                      </a:r>
                      <a:endParaRPr lang="en-US" sz="1200" b="0" i="0" u="none" strike="noStrike" dirty="0">
                        <a:solidFill>
                          <a:schemeClr val="tx1">
                            <a:lumMod val="95000"/>
                            <a:lumOff val="5000"/>
                          </a:schemeClr>
                        </a:solidFill>
                        <a:effectLst/>
                        <a:latin typeface="Calibri" panose="020F0502020204030204" pitchFamily="34" charset="0"/>
                      </a:endParaRPr>
                    </a:p>
                  </a:txBody>
                  <a:tcPr marL="9525" marR="9525" marT="9525" marB="0" anchor="ctr"/>
                </a:tc>
                <a:tc>
                  <a:txBody>
                    <a:bodyPr/>
                    <a:lstStyle/>
                    <a:p>
                      <a:r>
                        <a:rPr lang="en-US" sz="1200" dirty="0" smtClean="0"/>
                        <a:t>One Time Password</a:t>
                      </a:r>
                    </a:p>
                    <a:p>
                      <a:r>
                        <a:rPr lang="en-US" sz="1200" dirty="0" smtClean="0"/>
                        <a:t>(date TBD)</a:t>
                      </a:r>
                      <a:endParaRPr lang="en-US" sz="1200" dirty="0"/>
                    </a:p>
                  </a:txBody>
                  <a:tcPr/>
                </a:tc>
                <a:tc>
                  <a:txBody>
                    <a:bodyPr/>
                    <a:lstStyle/>
                    <a:p>
                      <a:r>
                        <a:rPr lang="en-US" sz="1200" dirty="0" smtClean="0"/>
                        <a:t>Visa: Access Code initially (Google </a:t>
                      </a:r>
                      <a:r>
                        <a:rPr lang="en-US" sz="1200" dirty="0" err="1" smtClean="0"/>
                        <a:t>est</a:t>
                      </a:r>
                      <a:r>
                        <a:rPr lang="en-US" sz="1200" dirty="0" smtClean="0"/>
                        <a:t> May - August), OTP long term (date TBD)</a:t>
                      </a:r>
                    </a:p>
                    <a:p>
                      <a:r>
                        <a:rPr lang="en-US" sz="1200" dirty="0" smtClean="0"/>
                        <a:t>MC: OTP (support date TBD)</a:t>
                      </a:r>
                      <a:endParaRPr lang="en-US" sz="1200" dirty="0"/>
                    </a:p>
                  </a:txBody>
                  <a:tcPr/>
                </a:tc>
                <a:tc>
                  <a:txBody>
                    <a:bodyPr/>
                    <a:lstStyle/>
                    <a:p>
                      <a:r>
                        <a:rPr lang="en-US" sz="1200" dirty="0" smtClean="0"/>
                        <a:t>Visa: Access Code initially (Samsung </a:t>
                      </a:r>
                      <a:r>
                        <a:rPr lang="en-US" sz="1200" dirty="0" err="1" smtClean="0"/>
                        <a:t>est</a:t>
                      </a:r>
                      <a:r>
                        <a:rPr lang="en-US" sz="1200" dirty="0" smtClean="0"/>
                        <a:t> early June), OTP long term (date TBD)</a:t>
                      </a:r>
                    </a:p>
                    <a:p>
                      <a:r>
                        <a:rPr lang="en-US" sz="1200" dirty="0" smtClean="0"/>
                        <a:t>MC: OTP (support date TBD)</a:t>
                      </a:r>
                      <a:endParaRPr lang="en-US" sz="1200" dirty="0"/>
                    </a:p>
                  </a:txBody>
                  <a:tcPr/>
                </a:tc>
              </a:tr>
              <a:tr h="370840">
                <a:tc>
                  <a:txBody>
                    <a:bodyPr/>
                    <a:lstStyle/>
                    <a:p>
                      <a:pPr algn="l" fontAlgn="ctr"/>
                      <a:r>
                        <a:rPr lang="en-US" sz="1200" u="none" strike="noStrike" dirty="0">
                          <a:effectLst/>
                        </a:rPr>
                        <a:t>Cardholder Notification</a:t>
                      </a:r>
                      <a:endParaRPr lang="en-US" sz="1200" b="0" i="0" u="none" strike="noStrike" dirty="0">
                        <a:solidFill>
                          <a:schemeClr val="tx1">
                            <a:lumMod val="95000"/>
                            <a:lumOff val="5000"/>
                          </a:schemeClr>
                        </a:solidFill>
                        <a:effectLst/>
                        <a:latin typeface="Calibri" panose="020F0502020204030204" pitchFamily="34" charset="0"/>
                      </a:endParaRPr>
                    </a:p>
                  </a:txBody>
                  <a:tcPr marL="9525" marR="9525" marT="9525" marB="0" anchor="ctr"/>
                </a:tc>
                <a:tc>
                  <a:txBody>
                    <a:bodyPr/>
                    <a:lstStyle/>
                    <a:p>
                      <a:r>
                        <a:rPr lang="en-US" sz="1200" dirty="0" smtClean="0"/>
                        <a:t>Yes (Apple Requirement)</a:t>
                      </a:r>
                    </a:p>
                    <a:p>
                      <a:r>
                        <a:rPr lang="en-US" sz="1200" dirty="0" smtClean="0"/>
                        <a:t>Discover: Notification must go to old &amp; new channels if recently changed</a:t>
                      </a:r>
                      <a:endParaRPr lang="en-US" sz="1200" dirty="0"/>
                    </a:p>
                  </a:txBody>
                  <a:tcPr/>
                </a:tc>
                <a:tc>
                  <a:txBody>
                    <a:bodyPr/>
                    <a:lstStyle/>
                    <a:p>
                      <a:r>
                        <a:rPr lang="en-US" sz="1200" dirty="0" smtClean="0"/>
                        <a:t>Discover: Yes (old &amp; new channels if recently changed)</a:t>
                      </a:r>
                    </a:p>
                    <a:p>
                      <a:r>
                        <a:rPr lang="en-US" sz="1200" dirty="0" smtClean="0"/>
                        <a:t>MasterCard: Yes (Android Requirement)</a:t>
                      </a:r>
                    </a:p>
                    <a:p>
                      <a:r>
                        <a:rPr lang="en-US" sz="1200" dirty="0" smtClean="0"/>
                        <a:t>Visa: Yes (VDEP</a:t>
                      </a:r>
                      <a:r>
                        <a:rPr lang="en-US" sz="1200" baseline="0" dirty="0" smtClean="0"/>
                        <a:t> </a:t>
                      </a:r>
                      <a:r>
                        <a:rPr lang="en-US" sz="1200" dirty="0" smtClean="0"/>
                        <a:t>Requirement)</a:t>
                      </a:r>
                      <a:endParaRPr lang="en-US" sz="1200" dirty="0"/>
                    </a:p>
                  </a:txBody>
                  <a:tcPr/>
                </a:tc>
                <a:tc>
                  <a:txBody>
                    <a:bodyPr/>
                    <a:lstStyle/>
                    <a:p>
                      <a:r>
                        <a:rPr lang="en-US" sz="1200" dirty="0" smtClean="0"/>
                        <a:t>Discover: Yes (old &amp; new channels if recently changed)</a:t>
                      </a:r>
                    </a:p>
                    <a:p>
                      <a:r>
                        <a:rPr lang="en-US" sz="1200" dirty="0" smtClean="0"/>
                        <a:t>MasterCard: Strongly Recommended</a:t>
                      </a:r>
                    </a:p>
                    <a:p>
                      <a:r>
                        <a:rPr lang="en-US" sz="1200" dirty="0" smtClean="0"/>
                        <a:t>Visa: Yes (VDEP requirement)</a:t>
                      </a:r>
                      <a:endParaRPr lang="en-US" sz="1200" dirty="0"/>
                    </a:p>
                  </a:txBody>
                  <a:tcPr/>
                </a:tc>
              </a:tr>
            </a:tbl>
          </a:graphicData>
        </a:graphic>
      </p:graphicFrame>
      <p:sp>
        <p:nvSpPr>
          <p:cNvPr id="2" name="Title 1"/>
          <p:cNvSpPr>
            <a:spLocks noGrp="1"/>
          </p:cNvSpPr>
          <p:nvPr>
            <p:ph type="title"/>
          </p:nvPr>
        </p:nvSpPr>
        <p:spPr>
          <a:xfrm>
            <a:off x="457200" y="18089"/>
            <a:ext cx="8229600" cy="857250"/>
          </a:xfrm>
        </p:spPr>
        <p:txBody>
          <a:bodyPr/>
          <a:lstStyle/>
          <a:p>
            <a:r>
              <a:rPr lang="en-US" dirty="0" smtClean="0">
                <a:solidFill>
                  <a:srgbClr val="0E3D86"/>
                </a:solidFill>
              </a:rPr>
              <a:t>Provisioning for cardholder use</a:t>
            </a:r>
            <a:endParaRPr lang="en-US" dirty="0">
              <a:solidFill>
                <a:srgbClr val="0E3D86"/>
              </a:solidFill>
            </a:endParaRPr>
          </a:p>
        </p:txBody>
      </p:sp>
    </p:spTree>
    <p:extLst>
      <p:ext uri="{BB962C8B-B14F-4D97-AF65-F5344CB8AC3E}">
        <p14:creationId xmlns:p14="http://schemas.microsoft.com/office/powerpoint/2010/main" val="3753637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46291417"/>
              </p:ext>
            </p:extLst>
          </p:nvPr>
        </p:nvGraphicFramePr>
        <p:xfrm>
          <a:off x="356992" y="789140"/>
          <a:ext cx="8329808" cy="3173095"/>
        </p:xfrm>
        <a:graphic>
          <a:graphicData uri="http://schemas.openxmlformats.org/drawingml/2006/table">
            <a:tbl>
              <a:tblPr firstRow="1" bandRow="1">
                <a:tableStyleId>{BC89EF96-8CEA-46FF-86C4-4CE0E7609802}</a:tableStyleId>
              </a:tblPr>
              <a:tblGrid>
                <a:gridCol w="2082452"/>
                <a:gridCol w="2082452"/>
                <a:gridCol w="2082452"/>
                <a:gridCol w="2082452"/>
              </a:tblGrid>
              <a:tr h="370840">
                <a:tc>
                  <a:txBody>
                    <a:bodyPr/>
                    <a:lstStyle/>
                    <a:p>
                      <a:endParaRPr lang="en-US" sz="1400" dirty="0"/>
                    </a:p>
                  </a:txBody>
                  <a:tcPr/>
                </a:tc>
                <a:tc>
                  <a:txBody>
                    <a:bodyPr/>
                    <a:lstStyle/>
                    <a:p>
                      <a:pPr algn="ctr"/>
                      <a:r>
                        <a:rPr lang="en-US" sz="1400" dirty="0" smtClean="0"/>
                        <a:t>Apple</a:t>
                      </a:r>
                      <a:r>
                        <a:rPr lang="en-US" sz="1400" baseline="0" dirty="0" smtClean="0"/>
                        <a:t> Pay</a:t>
                      </a:r>
                      <a:endParaRPr lang="en-US" sz="1400" dirty="0"/>
                    </a:p>
                  </a:txBody>
                  <a:tcPr/>
                </a:tc>
                <a:tc>
                  <a:txBody>
                    <a:bodyPr/>
                    <a:lstStyle/>
                    <a:p>
                      <a:pPr algn="ctr"/>
                      <a:r>
                        <a:rPr lang="en-US" sz="1400" dirty="0" smtClean="0"/>
                        <a:t>Android</a:t>
                      </a:r>
                      <a:r>
                        <a:rPr lang="en-US" sz="1400" baseline="0" dirty="0" smtClean="0"/>
                        <a:t> Pay</a:t>
                      </a:r>
                      <a:endParaRPr lang="en-US" sz="1400" dirty="0"/>
                    </a:p>
                  </a:txBody>
                  <a:tcPr/>
                </a:tc>
                <a:tc>
                  <a:txBody>
                    <a:bodyPr/>
                    <a:lstStyle/>
                    <a:p>
                      <a:pPr algn="ctr"/>
                      <a:r>
                        <a:rPr lang="en-US" sz="1400" dirty="0" smtClean="0"/>
                        <a:t>Samsung</a:t>
                      </a:r>
                      <a:r>
                        <a:rPr lang="en-US" sz="1400" baseline="0" dirty="0" smtClean="0"/>
                        <a:t> Pay</a:t>
                      </a:r>
                      <a:endParaRPr lang="en-US" sz="1400" dirty="0"/>
                    </a:p>
                  </a:txBody>
                  <a:tcPr/>
                </a:tc>
              </a:tr>
              <a:tr h="370840">
                <a:tc>
                  <a:txBody>
                    <a:bodyPr/>
                    <a:lstStyle/>
                    <a:p>
                      <a:pPr algn="l" fontAlgn="ctr"/>
                      <a:r>
                        <a:rPr lang="en-US" sz="1400" b="0" i="0" u="none" strike="noStrike" dirty="0">
                          <a:solidFill>
                            <a:schemeClr val="tx1">
                              <a:lumMod val="95000"/>
                              <a:lumOff val="5000"/>
                            </a:schemeClr>
                          </a:solidFill>
                          <a:effectLst/>
                          <a:latin typeface="Arial" panose="020B0604020202020204" pitchFamily="34" charset="0"/>
                          <a:cs typeface="Arial" panose="020B0604020202020204" pitchFamily="34" charset="0"/>
                        </a:rPr>
                        <a:t>Card Selection</a:t>
                      </a:r>
                    </a:p>
                  </a:txBody>
                  <a:tcPr marL="9525" marR="9525" marT="9525" marB="0" anchor="ctr"/>
                </a:tc>
                <a:tc>
                  <a:txBody>
                    <a:bodyPr/>
                    <a:lstStyle/>
                    <a:p>
                      <a:pPr algn="l" fontAlgn="ctr"/>
                      <a:r>
                        <a:rPr lang="en-US" sz="1400" b="0" i="0" u="none" strike="noStrike" dirty="0">
                          <a:solidFill>
                            <a:schemeClr val="tx1">
                              <a:lumMod val="95000"/>
                              <a:lumOff val="5000"/>
                            </a:schemeClr>
                          </a:solidFill>
                          <a:effectLst/>
                          <a:latin typeface="Arial" panose="020B0604020202020204" pitchFamily="34" charset="0"/>
                          <a:cs typeface="Arial" panose="020B0604020202020204" pitchFamily="34" charset="0"/>
                        </a:rPr>
                        <a:t>Default card unless other card selected prior to purchase</a:t>
                      </a:r>
                    </a:p>
                  </a:txBody>
                  <a:tcPr marL="9525" marR="9525" marT="9525" marB="0" anchor="ctr"/>
                </a:tc>
                <a:tc>
                  <a:txBody>
                    <a:bodyPr/>
                    <a:lstStyle/>
                    <a:p>
                      <a:pPr algn="l" fontAlgn="ctr"/>
                      <a:r>
                        <a:rPr lang="en-US" sz="1400" b="0" i="0" u="none" strike="noStrike" dirty="0">
                          <a:solidFill>
                            <a:schemeClr val="tx1">
                              <a:lumMod val="95000"/>
                              <a:lumOff val="5000"/>
                            </a:schemeClr>
                          </a:solidFill>
                          <a:effectLst/>
                          <a:latin typeface="Arial" panose="020B0604020202020204" pitchFamily="34" charset="0"/>
                          <a:cs typeface="Arial" panose="020B0604020202020204" pitchFamily="34" charset="0"/>
                        </a:rPr>
                        <a:t>Default card only</a:t>
                      </a:r>
                    </a:p>
                  </a:txBody>
                  <a:tcPr marL="0" marR="0" marT="0" marB="0" anchor="ctr"/>
                </a:tc>
                <a:tc>
                  <a:txBody>
                    <a:bodyPr/>
                    <a:lstStyle/>
                    <a:p>
                      <a:pPr algn="l" fontAlgn="ctr"/>
                      <a:r>
                        <a:rPr lang="en-US" sz="1400" b="0" i="0" u="none" strike="noStrike" dirty="0">
                          <a:solidFill>
                            <a:schemeClr val="tx1">
                              <a:lumMod val="95000"/>
                              <a:lumOff val="5000"/>
                            </a:schemeClr>
                          </a:solidFill>
                          <a:effectLst/>
                          <a:latin typeface="Arial" panose="020B0604020202020204" pitchFamily="34" charset="0"/>
                          <a:cs typeface="Arial" panose="020B0604020202020204" pitchFamily="34" charset="0"/>
                        </a:rPr>
                        <a:t>Last card used unless user swipes and selects other card prior to purchase</a:t>
                      </a:r>
                    </a:p>
                  </a:txBody>
                  <a:tcPr marL="9525" marR="9525" marT="9525" marB="0" anchor="ctr"/>
                </a:tc>
              </a:tr>
              <a:tr h="370840">
                <a:tc>
                  <a:txBody>
                    <a:bodyPr/>
                    <a:lstStyle/>
                    <a:p>
                      <a:pPr algn="l" fontAlgn="ctr"/>
                      <a:r>
                        <a:rPr lang="en-US" sz="1400" b="0" i="0" u="none" strike="noStrike" dirty="0">
                          <a:solidFill>
                            <a:schemeClr val="tx1">
                              <a:lumMod val="95000"/>
                              <a:lumOff val="5000"/>
                            </a:schemeClr>
                          </a:solidFill>
                          <a:effectLst/>
                          <a:latin typeface="Arial" panose="020B0604020202020204" pitchFamily="34" charset="0"/>
                          <a:cs typeface="Arial" panose="020B0604020202020204" pitchFamily="34" charset="0"/>
                        </a:rPr>
                        <a:t>Default Card Capability</a:t>
                      </a:r>
                    </a:p>
                  </a:txBody>
                  <a:tcPr marL="9525" marR="9525" marT="9525" marB="0" anchor="ctr"/>
                </a:tc>
                <a:tc>
                  <a:txBody>
                    <a:bodyPr/>
                    <a:lstStyle/>
                    <a:p>
                      <a:pPr algn="l" fontAlgn="ctr"/>
                      <a:r>
                        <a:rPr lang="en-US" sz="1400" b="0" i="0" u="none" strike="noStrike" dirty="0">
                          <a:solidFill>
                            <a:schemeClr val="tx1">
                              <a:lumMod val="95000"/>
                              <a:lumOff val="5000"/>
                            </a:schemeClr>
                          </a:solidFill>
                          <a:effectLst/>
                          <a:latin typeface="Arial" panose="020B0604020202020204" pitchFamily="34" charset="0"/>
                          <a:cs typeface="Arial" panose="020B0604020202020204" pitchFamily="34" charset="0"/>
                        </a:rPr>
                        <a:t>Yes, change in settings</a:t>
                      </a:r>
                    </a:p>
                  </a:txBody>
                  <a:tcPr marL="9525" marR="9525" marT="9525" marB="0" anchor="ctr"/>
                </a:tc>
                <a:tc>
                  <a:txBody>
                    <a:bodyPr/>
                    <a:lstStyle/>
                    <a:p>
                      <a:pPr algn="l" fontAlgn="ctr"/>
                      <a:r>
                        <a:rPr lang="en-US" sz="1400" b="0" i="0" u="none" strike="noStrike" dirty="0">
                          <a:solidFill>
                            <a:schemeClr val="tx1">
                              <a:lumMod val="95000"/>
                              <a:lumOff val="5000"/>
                            </a:schemeClr>
                          </a:solidFill>
                          <a:effectLst/>
                          <a:latin typeface="Arial" panose="020B0604020202020204" pitchFamily="34" charset="0"/>
                          <a:cs typeface="Arial" panose="020B0604020202020204" pitchFamily="34" charset="0"/>
                        </a:rPr>
                        <a:t>Yes, press and hold in app until options screen appears</a:t>
                      </a:r>
                    </a:p>
                  </a:txBody>
                  <a:tcPr marL="0" marR="0" marT="0" marB="0" anchor="ctr"/>
                </a:tc>
                <a:tc>
                  <a:txBody>
                    <a:bodyPr/>
                    <a:lstStyle/>
                    <a:p>
                      <a:pPr algn="l" fontAlgn="ctr"/>
                      <a:r>
                        <a:rPr lang="en-US" sz="1400" b="0" i="0" u="none" strike="noStrike">
                          <a:solidFill>
                            <a:schemeClr val="tx1">
                              <a:lumMod val="95000"/>
                              <a:lumOff val="5000"/>
                            </a:schemeClr>
                          </a:solidFill>
                          <a:effectLst/>
                          <a:latin typeface="Arial" panose="020B0604020202020204" pitchFamily="34" charset="0"/>
                          <a:cs typeface="Arial" panose="020B0604020202020204" pitchFamily="34" charset="0"/>
                        </a:rPr>
                        <a:t>No</a:t>
                      </a:r>
                    </a:p>
                  </a:txBody>
                  <a:tcPr marL="9525" marR="9525" marT="9525" marB="0" anchor="ctr"/>
                </a:tc>
              </a:tr>
              <a:tr h="370840">
                <a:tc>
                  <a:txBody>
                    <a:bodyPr/>
                    <a:lstStyle/>
                    <a:p>
                      <a:pPr algn="l" fontAlgn="ctr"/>
                      <a:r>
                        <a:rPr lang="en-US" sz="1400" b="0" i="0" u="none" strike="noStrike" dirty="0">
                          <a:solidFill>
                            <a:schemeClr val="tx1">
                              <a:lumMod val="95000"/>
                              <a:lumOff val="5000"/>
                            </a:schemeClr>
                          </a:solidFill>
                          <a:effectLst/>
                          <a:latin typeface="Arial" panose="020B0604020202020204" pitchFamily="34" charset="0"/>
                          <a:cs typeface="Arial" panose="020B0604020202020204" pitchFamily="34" charset="0"/>
                        </a:rPr>
                        <a:t>CVM Methods Supported</a:t>
                      </a:r>
                    </a:p>
                  </a:txBody>
                  <a:tcPr marL="9525" marR="9525" marT="9525" marB="0" anchor="ctr"/>
                </a:tc>
                <a:tc>
                  <a:txBody>
                    <a:bodyPr/>
                    <a:lstStyle/>
                    <a:p>
                      <a:pPr algn="l" fontAlgn="ctr"/>
                      <a:r>
                        <a:rPr lang="en-US" sz="1400" b="0" i="0" u="none" strike="noStrike">
                          <a:solidFill>
                            <a:schemeClr val="tx1">
                              <a:lumMod val="95000"/>
                              <a:lumOff val="5000"/>
                            </a:schemeClr>
                          </a:solidFill>
                          <a:effectLst/>
                          <a:latin typeface="Arial" panose="020B0604020202020204" pitchFamily="34" charset="0"/>
                          <a:cs typeface="Arial" panose="020B0604020202020204" pitchFamily="34" charset="0"/>
                        </a:rPr>
                        <a:t>Biometric fingerprint, device PIN backup</a:t>
                      </a:r>
                    </a:p>
                  </a:txBody>
                  <a:tcPr marL="9525" marR="9525" marT="9525" marB="0" anchor="ctr"/>
                </a:tc>
                <a:tc>
                  <a:txBody>
                    <a:bodyPr/>
                    <a:lstStyle/>
                    <a:p>
                      <a:pPr algn="l" fontAlgn="ctr"/>
                      <a:r>
                        <a:rPr lang="en-US" sz="1400" b="0" i="0" u="none" strike="noStrike" dirty="0">
                          <a:solidFill>
                            <a:schemeClr val="tx1">
                              <a:lumMod val="95000"/>
                              <a:lumOff val="5000"/>
                            </a:schemeClr>
                          </a:solidFill>
                          <a:effectLst/>
                          <a:latin typeface="Arial" panose="020B0604020202020204" pitchFamily="34" charset="0"/>
                          <a:cs typeface="Arial" panose="020B0604020202020204" pitchFamily="34" charset="0"/>
                        </a:rPr>
                        <a:t>Device unlock password, PIN, pattern, fingerprint</a:t>
                      </a:r>
                    </a:p>
                  </a:txBody>
                  <a:tcPr marL="0" marR="0" marT="0" marB="0" anchor="ctr"/>
                </a:tc>
                <a:tc>
                  <a:txBody>
                    <a:bodyPr/>
                    <a:lstStyle/>
                    <a:p>
                      <a:pPr algn="l" fontAlgn="ctr"/>
                      <a:r>
                        <a:rPr lang="en-US" sz="1400" b="0" i="0" u="none" strike="noStrike" dirty="0">
                          <a:solidFill>
                            <a:schemeClr val="tx1">
                              <a:lumMod val="95000"/>
                              <a:lumOff val="5000"/>
                            </a:schemeClr>
                          </a:solidFill>
                          <a:effectLst/>
                          <a:latin typeface="Arial" panose="020B0604020202020204" pitchFamily="34" charset="0"/>
                          <a:cs typeface="Arial" panose="020B0604020202020204" pitchFamily="34" charset="0"/>
                        </a:rPr>
                        <a:t>Biometric fingerprint, wallet PIN backup</a:t>
                      </a:r>
                      <a:br>
                        <a:rPr lang="en-US" sz="1400" b="0" i="0" u="none" strike="noStrike" dirty="0">
                          <a:solidFill>
                            <a:schemeClr val="tx1">
                              <a:lumMod val="95000"/>
                              <a:lumOff val="5000"/>
                            </a:schemeClr>
                          </a:solidFill>
                          <a:effectLst/>
                          <a:latin typeface="Arial" panose="020B0604020202020204" pitchFamily="34" charset="0"/>
                          <a:cs typeface="Arial" panose="020B0604020202020204" pitchFamily="34" charset="0"/>
                        </a:rPr>
                      </a:br>
                      <a:r>
                        <a:rPr lang="en-US" sz="1400" b="0" i="0" u="none" strike="noStrike" dirty="0">
                          <a:solidFill>
                            <a:schemeClr val="tx1">
                              <a:lumMod val="95000"/>
                              <a:lumOff val="5000"/>
                            </a:schemeClr>
                          </a:solidFill>
                          <a:effectLst/>
                          <a:latin typeface="Arial" panose="020B0604020202020204" pitchFamily="34" charset="0"/>
                          <a:cs typeface="Arial" panose="020B0604020202020204" pitchFamily="34" charset="0"/>
                        </a:rPr>
                        <a:t>Watch: PIN</a:t>
                      </a:r>
                    </a:p>
                  </a:txBody>
                  <a:tcPr marL="9525" marR="9525" marT="9525" marB="0" anchor="ctr"/>
                </a:tc>
              </a:tr>
              <a:tr h="370840">
                <a:tc>
                  <a:txBody>
                    <a:bodyPr/>
                    <a:lstStyle/>
                    <a:p>
                      <a:pPr algn="l" fontAlgn="ctr"/>
                      <a:r>
                        <a:rPr lang="en-US" sz="1400" b="0" i="0" u="none" strike="noStrike" dirty="0" smtClean="0">
                          <a:solidFill>
                            <a:schemeClr val="tx1">
                              <a:lumMod val="95000"/>
                              <a:lumOff val="5000"/>
                            </a:schemeClr>
                          </a:solidFill>
                          <a:effectLst/>
                          <a:latin typeface="Arial" panose="020B0604020202020204" pitchFamily="34" charset="0"/>
                          <a:cs typeface="Arial" panose="020B0604020202020204" pitchFamily="34" charset="0"/>
                        </a:rPr>
                        <a:t>CVM </a:t>
                      </a:r>
                      <a:r>
                        <a:rPr lang="en-US" sz="1400" b="0" i="0" u="none" strike="noStrike" dirty="0">
                          <a:solidFill>
                            <a:schemeClr val="tx1">
                              <a:lumMod val="95000"/>
                              <a:lumOff val="5000"/>
                            </a:schemeClr>
                          </a:solidFill>
                          <a:effectLst/>
                          <a:latin typeface="Arial" panose="020B0604020202020204" pitchFamily="34" charset="0"/>
                          <a:cs typeface="Arial" panose="020B0604020202020204" pitchFamily="34" charset="0"/>
                        </a:rPr>
                        <a:t>Functionality</a:t>
                      </a:r>
                    </a:p>
                  </a:txBody>
                  <a:tcPr marL="9525" marR="9525" marT="9525" marB="0" anchor="ctr"/>
                </a:tc>
                <a:tc>
                  <a:txBody>
                    <a:bodyPr/>
                    <a:lstStyle/>
                    <a:p>
                      <a:pPr algn="l" fontAlgn="ctr"/>
                      <a:r>
                        <a:rPr lang="en-US" sz="1400" b="0" i="0" u="none" strike="noStrike" dirty="0">
                          <a:solidFill>
                            <a:schemeClr val="tx1">
                              <a:lumMod val="95000"/>
                              <a:lumOff val="5000"/>
                            </a:schemeClr>
                          </a:solidFill>
                          <a:effectLst/>
                          <a:latin typeface="Arial" panose="020B0604020202020204" pitchFamily="34" charset="0"/>
                          <a:cs typeface="Arial" panose="020B0604020202020204" pitchFamily="34" charset="0"/>
                        </a:rPr>
                        <a:t>Phone/Tablet: CVM with each transaction</a:t>
                      </a:r>
                      <a:br>
                        <a:rPr lang="en-US" sz="1400" b="0" i="0" u="none" strike="noStrike" dirty="0">
                          <a:solidFill>
                            <a:schemeClr val="tx1">
                              <a:lumMod val="95000"/>
                              <a:lumOff val="5000"/>
                            </a:schemeClr>
                          </a:solidFill>
                          <a:effectLst/>
                          <a:latin typeface="Arial" panose="020B0604020202020204" pitchFamily="34" charset="0"/>
                          <a:cs typeface="Arial" panose="020B0604020202020204" pitchFamily="34" charset="0"/>
                        </a:rPr>
                      </a:br>
                      <a:r>
                        <a:rPr lang="en-US" sz="1400" b="0" i="0" u="none" strike="noStrike" dirty="0">
                          <a:solidFill>
                            <a:schemeClr val="tx1">
                              <a:lumMod val="95000"/>
                              <a:lumOff val="5000"/>
                            </a:schemeClr>
                          </a:solidFill>
                          <a:effectLst/>
                          <a:latin typeface="Arial" panose="020B0604020202020204" pitchFamily="34" charset="0"/>
                          <a:cs typeface="Arial" panose="020B0604020202020204" pitchFamily="34" charset="0"/>
                        </a:rPr>
                        <a:t>Watch: Persistent CVM</a:t>
                      </a:r>
                    </a:p>
                  </a:txBody>
                  <a:tcPr marL="9525" marR="9525" marT="9525" marB="0" anchor="ctr"/>
                </a:tc>
                <a:tc>
                  <a:txBody>
                    <a:bodyPr/>
                    <a:lstStyle/>
                    <a:p>
                      <a:pPr algn="l" fontAlgn="ctr"/>
                      <a:r>
                        <a:rPr lang="en-US" sz="1400" b="0" i="0" u="none" strike="noStrike" dirty="0">
                          <a:solidFill>
                            <a:schemeClr val="tx1">
                              <a:lumMod val="95000"/>
                              <a:lumOff val="5000"/>
                            </a:schemeClr>
                          </a:solidFill>
                          <a:effectLst/>
                          <a:latin typeface="Arial" panose="020B0604020202020204" pitchFamily="34" charset="0"/>
                          <a:cs typeface="Arial" panose="020B0604020202020204" pitchFamily="34" charset="0"/>
                        </a:rPr>
                        <a:t>Prolonged CVM (screen must be unlocked)</a:t>
                      </a:r>
                    </a:p>
                  </a:txBody>
                  <a:tcPr marL="0" marR="0" marT="0" marB="0" anchor="ctr"/>
                </a:tc>
                <a:tc>
                  <a:txBody>
                    <a:bodyPr/>
                    <a:lstStyle/>
                    <a:p>
                      <a:pPr algn="l" fontAlgn="ctr"/>
                      <a:r>
                        <a:rPr lang="en-US" sz="1400" b="0" i="0" u="none" strike="noStrike" dirty="0">
                          <a:solidFill>
                            <a:schemeClr val="tx1">
                              <a:lumMod val="95000"/>
                              <a:lumOff val="5000"/>
                            </a:schemeClr>
                          </a:solidFill>
                          <a:effectLst/>
                          <a:latin typeface="Arial" panose="020B0604020202020204" pitchFamily="34" charset="0"/>
                          <a:cs typeface="Arial" panose="020B0604020202020204" pitchFamily="34" charset="0"/>
                        </a:rPr>
                        <a:t>Phone/Tablet: CVM with each transaction</a:t>
                      </a:r>
                      <a:br>
                        <a:rPr lang="en-US" sz="1400" b="0" i="0" u="none" strike="noStrike" dirty="0">
                          <a:solidFill>
                            <a:schemeClr val="tx1">
                              <a:lumMod val="95000"/>
                              <a:lumOff val="5000"/>
                            </a:schemeClr>
                          </a:solidFill>
                          <a:effectLst/>
                          <a:latin typeface="Arial" panose="020B0604020202020204" pitchFamily="34" charset="0"/>
                          <a:cs typeface="Arial" panose="020B0604020202020204" pitchFamily="34" charset="0"/>
                        </a:rPr>
                      </a:br>
                      <a:r>
                        <a:rPr lang="en-US" sz="1400" b="0" i="0" u="none" strike="noStrike" dirty="0">
                          <a:solidFill>
                            <a:schemeClr val="tx1">
                              <a:lumMod val="95000"/>
                              <a:lumOff val="5000"/>
                            </a:schemeClr>
                          </a:solidFill>
                          <a:effectLst/>
                          <a:latin typeface="Arial" panose="020B0604020202020204" pitchFamily="34" charset="0"/>
                          <a:cs typeface="Arial" panose="020B0604020202020204" pitchFamily="34" charset="0"/>
                        </a:rPr>
                        <a:t>Watch: Persistent CVM</a:t>
                      </a:r>
                    </a:p>
                  </a:txBody>
                  <a:tcPr marL="9525" marR="9525" marT="9525" marB="0" anchor="ctr"/>
                </a:tc>
              </a:tr>
            </a:tbl>
          </a:graphicData>
        </a:graphic>
      </p:graphicFrame>
      <p:sp>
        <p:nvSpPr>
          <p:cNvPr id="2" name="Title 1"/>
          <p:cNvSpPr>
            <a:spLocks noGrp="1"/>
          </p:cNvSpPr>
          <p:nvPr>
            <p:ph type="title"/>
          </p:nvPr>
        </p:nvSpPr>
        <p:spPr>
          <a:xfrm>
            <a:off x="457200" y="205979"/>
            <a:ext cx="8229600" cy="583161"/>
          </a:xfrm>
        </p:spPr>
        <p:txBody>
          <a:bodyPr/>
          <a:lstStyle/>
          <a:p>
            <a:r>
              <a:rPr lang="en-US" dirty="0" smtClean="0">
                <a:solidFill>
                  <a:srgbClr val="0E3D86"/>
                </a:solidFill>
              </a:rPr>
              <a:t>Purchase Behavior</a:t>
            </a:r>
            <a:endParaRPr lang="en-US" dirty="0">
              <a:solidFill>
                <a:srgbClr val="0E3D86"/>
              </a:solidFill>
            </a:endParaRPr>
          </a:p>
        </p:txBody>
      </p:sp>
      <p:sp>
        <p:nvSpPr>
          <p:cNvPr id="4" name="TextBox 3"/>
          <p:cNvSpPr txBox="1"/>
          <p:nvPr/>
        </p:nvSpPr>
        <p:spPr>
          <a:xfrm>
            <a:off x="356992" y="4155909"/>
            <a:ext cx="5254668" cy="276999"/>
          </a:xfrm>
          <a:prstGeom prst="rect">
            <a:avLst/>
          </a:prstGeom>
          <a:noFill/>
        </p:spPr>
        <p:txBody>
          <a:bodyPr wrap="square" rtlCol="0">
            <a:spAutoFit/>
          </a:bodyPr>
          <a:lstStyle/>
          <a:p>
            <a:r>
              <a:rPr lang="en-US" sz="1200" dirty="0" smtClean="0"/>
              <a:t>CVM = Cardholder Verification Method</a:t>
            </a:r>
            <a:endParaRPr lang="en-US" sz="1200" dirty="0"/>
          </a:p>
        </p:txBody>
      </p:sp>
    </p:spTree>
    <p:extLst>
      <p:ext uri="{BB962C8B-B14F-4D97-AF65-F5344CB8AC3E}">
        <p14:creationId xmlns:p14="http://schemas.microsoft.com/office/powerpoint/2010/main" val="1209242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37357393"/>
              </p:ext>
            </p:extLst>
          </p:nvPr>
        </p:nvGraphicFramePr>
        <p:xfrm>
          <a:off x="444674" y="1215025"/>
          <a:ext cx="8329808" cy="1548765"/>
        </p:xfrm>
        <a:graphic>
          <a:graphicData uri="http://schemas.openxmlformats.org/drawingml/2006/table">
            <a:tbl>
              <a:tblPr firstRow="1" bandRow="1">
                <a:tableStyleId>{BC89EF96-8CEA-46FF-86C4-4CE0E7609802}</a:tableStyleId>
              </a:tblPr>
              <a:tblGrid>
                <a:gridCol w="2082452"/>
                <a:gridCol w="2082452"/>
                <a:gridCol w="2082452"/>
                <a:gridCol w="2082452"/>
              </a:tblGrid>
              <a:tr h="370840">
                <a:tc>
                  <a:txBody>
                    <a:bodyPr/>
                    <a:lstStyle/>
                    <a:p>
                      <a:endParaRPr lang="en-US" sz="1400" dirty="0"/>
                    </a:p>
                  </a:txBody>
                  <a:tcPr/>
                </a:tc>
                <a:tc>
                  <a:txBody>
                    <a:bodyPr/>
                    <a:lstStyle/>
                    <a:p>
                      <a:pPr algn="ctr"/>
                      <a:r>
                        <a:rPr lang="en-US" sz="1400" dirty="0" smtClean="0"/>
                        <a:t>Apple</a:t>
                      </a:r>
                      <a:r>
                        <a:rPr lang="en-US" sz="1400" baseline="0" dirty="0" smtClean="0"/>
                        <a:t> Pay</a:t>
                      </a:r>
                      <a:endParaRPr lang="en-US" sz="1400" dirty="0"/>
                    </a:p>
                  </a:txBody>
                  <a:tcPr/>
                </a:tc>
                <a:tc>
                  <a:txBody>
                    <a:bodyPr/>
                    <a:lstStyle/>
                    <a:p>
                      <a:pPr algn="ctr"/>
                      <a:r>
                        <a:rPr lang="en-US" sz="1400" dirty="0" smtClean="0"/>
                        <a:t>Android</a:t>
                      </a:r>
                      <a:r>
                        <a:rPr lang="en-US" sz="1400" baseline="0" dirty="0" smtClean="0"/>
                        <a:t> Pay</a:t>
                      </a:r>
                      <a:endParaRPr lang="en-US" sz="1400" dirty="0"/>
                    </a:p>
                  </a:txBody>
                  <a:tcPr/>
                </a:tc>
                <a:tc>
                  <a:txBody>
                    <a:bodyPr/>
                    <a:lstStyle/>
                    <a:p>
                      <a:pPr algn="ctr"/>
                      <a:r>
                        <a:rPr lang="en-US" sz="1400" dirty="0" smtClean="0"/>
                        <a:t>Samsung</a:t>
                      </a:r>
                      <a:r>
                        <a:rPr lang="en-US" sz="1400" baseline="0" dirty="0" smtClean="0"/>
                        <a:t> Pay</a:t>
                      </a:r>
                      <a:endParaRPr lang="en-US" sz="1400" dirty="0"/>
                    </a:p>
                  </a:txBody>
                  <a:tcPr/>
                </a:tc>
              </a:tr>
              <a:tr h="370840">
                <a:tc>
                  <a:txBody>
                    <a:bodyPr/>
                    <a:lstStyle/>
                    <a:p>
                      <a:pPr algn="l" fontAlgn="ctr"/>
                      <a:r>
                        <a:rPr lang="en-US" sz="1400" b="0" i="0" u="none" strike="noStrike" dirty="0">
                          <a:solidFill>
                            <a:schemeClr val="tx1">
                              <a:lumMod val="95000"/>
                              <a:lumOff val="5000"/>
                            </a:schemeClr>
                          </a:solidFill>
                          <a:effectLst/>
                          <a:latin typeface="Arial" panose="020B0604020202020204" pitchFamily="34" charset="0"/>
                          <a:cs typeface="Arial" panose="020B0604020202020204" pitchFamily="34" charset="0"/>
                        </a:rPr>
                        <a:t>Contactless/NFC</a:t>
                      </a:r>
                    </a:p>
                  </a:txBody>
                  <a:tcPr marL="9525" marR="9525" marT="9525" marB="0" anchor="ctr"/>
                </a:tc>
                <a:tc>
                  <a:txBody>
                    <a:bodyPr/>
                    <a:lstStyle/>
                    <a:p>
                      <a:pPr algn="ctr" fontAlgn="ctr"/>
                      <a:r>
                        <a:rPr lang="en-US" sz="1400" b="0" i="0" u="none" strike="noStrike" dirty="0" smtClean="0">
                          <a:solidFill>
                            <a:schemeClr val="tx1">
                              <a:lumMod val="95000"/>
                              <a:lumOff val="5000"/>
                            </a:schemeClr>
                          </a:solidFill>
                          <a:effectLst/>
                          <a:latin typeface="Arial" panose="020B0604020202020204" pitchFamily="34" charset="0"/>
                          <a:cs typeface="Arial" panose="020B0604020202020204" pitchFamily="34" charset="0"/>
                        </a:rPr>
                        <a:t>Yes</a:t>
                      </a:r>
                      <a:endParaRPr lang="en-US" sz="140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chemeClr val="tx1">
                              <a:lumMod val="95000"/>
                              <a:lumOff val="5000"/>
                            </a:schemeClr>
                          </a:solidFill>
                          <a:effectLst/>
                          <a:latin typeface="Arial" panose="020B0604020202020204" pitchFamily="34" charset="0"/>
                          <a:cs typeface="Arial" panose="020B0604020202020204" pitchFamily="34" charset="0"/>
                        </a:rPr>
                        <a:t>Yes</a:t>
                      </a:r>
                      <a:endParaRPr lang="en-US" sz="140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400" b="0" i="0" u="none" strike="noStrike" dirty="0" smtClean="0">
                          <a:solidFill>
                            <a:schemeClr val="tx1">
                              <a:lumMod val="95000"/>
                              <a:lumOff val="5000"/>
                            </a:schemeClr>
                          </a:solidFill>
                          <a:effectLst/>
                          <a:latin typeface="Arial" panose="020B0604020202020204" pitchFamily="34" charset="0"/>
                          <a:cs typeface="Arial" panose="020B0604020202020204" pitchFamily="34" charset="0"/>
                        </a:rPr>
                        <a:t>Yes</a:t>
                      </a:r>
                      <a:endParaRPr lang="en-US" sz="140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9525" marR="9525" marT="9525" marB="0" anchor="ctr"/>
                </a:tc>
              </a:tr>
              <a:tr h="370840">
                <a:tc>
                  <a:txBody>
                    <a:bodyPr/>
                    <a:lstStyle/>
                    <a:p>
                      <a:pPr algn="l" fontAlgn="ctr"/>
                      <a:r>
                        <a:rPr lang="en-US" sz="1400" b="0" i="0" u="none" strike="noStrike" dirty="0">
                          <a:solidFill>
                            <a:schemeClr val="tx1">
                              <a:lumMod val="95000"/>
                              <a:lumOff val="5000"/>
                            </a:schemeClr>
                          </a:solidFill>
                          <a:effectLst/>
                          <a:latin typeface="Arial" panose="020B0604020202020204" pitchFamily="34" charset="0"/>
                          <a:cs typeface="Arial" panose="020B0604020202020204" pitchFamily="34" charset="0"/>
                        </a:rPr>
                        <a:t>In-App</a:t>
                      </a:r>
                    </a:p>
                  </a:txBody>
                  <a:tcPr marL="9525" marR="9525" marT="9525" marB="0" anchor="ctr"/>
                </a:tc>
                <a:tc>
                  <a:txBody>
                    <a:bodyPr/>
                    <a:lstStyle/>
                    <a:p>
                      <a:pPr algn="ctr" fontAlgn="ctr"/>
                      <a:r>
                        <a:rPr lang="en-US" sz="1400" b="0" i="0" u="none" strike="noStrike" dirty="0" smtClean="0">
                          <a:solidFill>
                            <a:schemeClr val="tx1">
                              <a:lumMod val="95000"/>
                              <a:lumOff val="5000"/>
                            </a:schemeClr>
                          </a:solidFill>
                          <a:effectLst/>
                          <a:latin typeface="Arial" panose="020B0604020202020204" pitchFamily="34" charset="0"/>
                          <a:cs typeface="Arial" panose="020B0604020202020204" pitchFamily="34" charset="0"/>
                        </a:rPr>
                        <a:t>Yes</a:t>
                      </a:r>
                      <a:endParaRPr lang="en-US" sz="140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chemeClr val="tx1">
                              <a:lumMod val="95000"/>
                              <a:lumOff val="5000"/>
                            </a:schemeClr>
                          </a:solidFill>
                          <a:effectLst/>
                          <a:latin typeface="Arial" panose="020B0604020202020204" pitchFamily="34" charset="0"/>
                          <a:cs typeface="Arial" panose="020B0604020202020204" pitchFamily="34" charset="0"/>
                        </a:rPr>
                        <a:t>Yes</a:t>
                      </a:r>
                      <a:endParaRPr lang="en-US" sz="140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400" b="0" i="0" u="none" strike="noStrike" dirty="0" smtClean="0">
                          <a:solidFill>
                            <a:schemeClr val="tx1">
                              <a:lumMod val="95000"/>
                              <a:lumOff val="5000"/>
                            </a:schemeClr>
                          </a:solidFill>
                          <a:effectLst/>
                          <a:latin typeface="Arial" panose="020B0604020202020204" pitchFamily="34" charset="0"/>
                          <a:cs typeface="Arial" panose="020B0604020202020204" pitchFamily="34" charset="0"/>
                        </a:rPr>
                        <a:t>Yes</a:t>
                      </a:r>
                      <a:endParaRPr lang="en-US" sz="140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9525" marR="9525" marT="9525" marB="0" anchor="ctr"/>
                </a:tc>
              </a:tr>
              <a:tr h="370840">
                <a:tc>
                  <a:txBody>
                    <a:bodyPr/>
                    <a:lstStyle/>
                    <a:p>
                      <a:pPr algn="l" fontAlgn="ctr"/>
                      <a:r>
                        <a:rPr lang="en-US" sz="1400" b="0" i="0" u="none" strike="noStrike" dirty="0">
                          <a:solidFill>
                            <a:schemeClr val="tx1">
                              <a:lumMod val="95000"/>
                              <a:lumOff val="5000"/>
                            </a:schemeClr>
                          </a:solidFill>
                          <a:effectLst/>
                          <a:latin typeface="Arial" panose="020B0604020202020204" pitchFamily="34" charset="0"/>
                          <a:cs typeface="Arial" panose="020B0604020202020204" pitchFamily="34" charset="0"/>
                        </a:rPr>
                        <a:t>Magnetic Secure Transaction (MST)</a:t>
                      </a:r>
                    </a:p>
                  </a:txBody>
                  <a:tcPr marL="9525" marR="9525" marT="9525" marB="0" anchor="ctr"/>
                </a:tc>
                <a:tc>
                  <a:txBody>
                    <a:bodyPr/>
                    <a:lstStyle/>
                    <a:p>
                      <a:pPr algn="ctr" fontAlgn="ctr"/>
                      <a:r>
                        <a:rPr lang="en-US" sz="1400" b="0" i="0" u="none" strike="noStrike" dirty="0" smtClean="0">
                          <a:solidFill>
                            <a:schemeClr val="tx1">
                              <a:lumMod val="95000"/>
                              <a:lumOff val="5000"/>
                            </a:schemeClr>
                          </a:solidFill>
                          <a:effectLst/>
                          <a:latin typeface="Arial" panose="020B0604020202020204" pitchFamily="34" charset="0"/>
                          <a:cs typeface="Arial" panose="020B0604020202020204" pitchFamily="34" charset="0"/>
                        </a:rPr>
                        <a:t>No</a:t>
                      </a:r>
                      <a:endParaRPr lang="en-US" sz="140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chemeClr val="tx1">
                              <a:lumMod val="95000"/>
                              <a:lumOff val="5000"/>
                            </a:schemeClr>
                          </a:solidFill>
                          <a:effectLst/>
                          <a:latin typeface="Arial" panose="020B0604020202020204" pitchFamily="34" charset="0"/>
                          <a:cs typeface="Arial" panose="020B0604020202020204" pitchFamily="34" charset="0"/>
                        </a:rPr>
                        <a:t>No</a:t>
                      </a:r>
                      <a:endParaRPr lang="en-US" sz="140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400" b="0" i="0" u="none" strike="noStrike" dirty="0" smtClean="0">
                          <a:solidFill>
                            <a:schemeClr val="tx1">
                              <a:lumMod val="95000"/>
                              <a:lumOff val="5000"/>
                            </a:schemeClr>
                          </a:solidFill>
                          <a:effectLst/>
                          <a:latin typeface="Arial" panose="020B0604020202020204" pitchFamily="34" charset="0"/>
                          <a:cs typeface="Arial" panose="020B0604020202020204" pitchFamily="34" charset="0"/>
                        </a:rPr>
                        <a:t>Yes</a:t>
                      </a:r>
                      <a:endParaRPr lang="en-US" sz="140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sp>
        <p:nvSpPr>
          <p:cNvPr id="2" name="Title 1"/>
          <p:cNvSpPr>
            <a:spLocks noGrp="1"/>
          </p:cNvSpPr>
          <p:nvPr>
            <p:ph type="title"/>
          </p:nvPr>
        </p:nvSpPr>
        <p:spPr>
          <a:xfrm>
            <a:off x="544882" y="205979"/>
            <a:ext cx="8229600" cy="583161"/>
          </a:xfrm>
        </p:spPr>
        <p:txBody>
          <a:bodyPr/>
          <a:lstStyle/>
          <a:p>
            <a:r>
              <a:rPr lang="en-US" dirty="0" smtClean="0">
                <a:solidFill>
                  <a:srgbClr val="0E3D86"/>
                </a:solidFill>
              </a:rPr>
              <a:t>Transaction Type (varies by specific device)</a:t>
            </a:r>
            <a:endParaRPr lang="en-US" dirty="0">
              <a:solidFill>
                <a:srgbClr val="0E3D86"/>
              </a:solidFill>
            </a:endParaRPr>
          </a:p>
        </p:txBody>
      </p:sp>
    </p:spTree>
    <p:extLst>
      <p:ext uri="{BB962C8B-B14F-4D97-AF65-F5344CB8AC3E}">
        <p14:creationId xmlns:p14="http://schemas.microsoft.com/office/powerpoint/2010/main" val="267133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Fraud Products</a:t>
            </a:r>
            <a:endParaRPr lang="en-US" sz="4000" dirty="0"/>
          </a:p>
        </p:txBody>
      </p:sp>
    </p:spTree>
    <p:extLst>
      <p:ext uri="{BB962C8B-B14F-4D97-AF65-F5344CB8AC3E}">
        <p14:creationId xmlns:p14="http://schemas.microsoft.com/office/powerpoint/2010/main" val="38057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6540"/>
            <a:ext cx="8229600" cy="3907107"/>
          </a:xfrm>
        </p:spPr>
        <p:txBody>
          <a:bodyPr>
            <a:normAutofit fontScale="92500" lnSpcReduction="10000"/>
          </a:bodyPr>
          <a:lstStyle/>
          <a:p>
            <a:pPr marL="0" indent="0">
              <a:buNone/>
            </a:pPr>
            <a:r>
              <a:rPr lang="en-US" sz="1600" dirty="0">
                <a:solidFill>
                  <a:schemeClr val="bg2">
                    <a:lumMod val="25000"/>
                  </a:schemeClr>
                </a:solidFill>
              </a:rPr>
              <a:t>Over the past 12 months, CPS has been concentrating our development resources and design efforts on delivering a layered suite of solutions focused on protecting payments and cardholder data.  </a:t>
            </a:r>
            <a:endParaRPr lang="en-US" sz="1600" dirty="0" smtClean="0">
              <a:solidFill>
                <a:schemeClr val="bg2">
                  <a:lumMod val="25000"/>
                </a:schemeClr>
              </a:solidFill>
            </a:endParaRPr>
          </a:p>
          <a:p>
            <a:pPr marL="0" indent="0">
              <a:buNone/>
            </a:pPr>
            <a:r>
              <a:rPr lang="en-US" sz="1600" dirty="0">
                <a:solidFill>
                  <a:schemeClr val="bg2">
                    <a:lumMod val="25000"/>
                  </a:schemeClr>
                </a:solidFill>
              </a:rPr>
              <a:t/>
            </a:r>
            <a:br>
              <a:rPr lang="en-US" sz="1600" dirty="0">
                <a:solidFill>
                  <a:schemeClr val="bg2">
                    <a:lumMod val="25000"/>
                  </a:schemeClr>
                </a:solidFill>
              </a:rPr>
            </a:br>
            <a:r>
              <a:rPr lang="en-US" sz="1600" dirty="0">
                <a:solidFill>
                  <a:schemeClr val="bg2">
                    <a:lumMod val="25000"/>
                  </a:schemeClr>
                </a:solidFill>
              </a:rPr>
              <a:t>Some of those include</a:t>
            </a:r>
            <a:r>
              <a:rPr lang="en-US" sz="1600" dirty="0" smtClean="0">
                <a:solidFill>
                  <a:schemeClr val="bg2">
                    <a:lumMod val="25000"/>
                  </a:schemeClr>
                </a:solidFill>
              </a:rPr>
              <a:t>:</a:t>
            </a:r>
          </a:p>
          <a:p>
            <a:r>
              <a:rPr lang="en-US" sz="1600" dirty="0" smtClean="0">
                <a:solidFill>
                  <a:schemeClr val="bg2">
                    <a:lumMod val="25000"/>
                  </a:schemeClr>
                </a:solidFill>
              </a:rPr>
              <a:t>EMV</a:t>
            </a:r>
          </a:p>
          <a:p>
            <a:r>
              <a:rPr lang="en-US" sz="1600" dirty="0" smtClean="0">
                <a:solidFill>
                  <a:schemeClr val="bg2">
                    <a:lumMod val="25000"/>
                  </a:schemeClr>
                </a:solidFill>
              </a:rPr>
              <a:t>Tokenization / Digital Wallet Support</a:t>
            </a:r>
          </a:p>
          <a:p>
            <a:pPr lvl="1"/>
            <a:r>
              <a:rPr lang="en-US" sz="1200" dirty="0" smtClean="0">
                <a:solidFill>
                  <a:schemeClr val="bg2">
                    <a:lumMod val="25000"/>
                  </a:schemeClr>
                </a:solidFill>
              </a:rPr>
              <a:t>Apple Pay</a:t>
            </a:r>
          </a:p>
          <a:p>
            <a:pPr lvl="1"/>
            <a:r>
              <a:rPr lang="en-US" sz="1200" dirty="0" smtClean="0">
                <a:solidFill>
                  <a:schemeClr val="bg2">
                    <a:lumMod val="25000"/>
                  </a:schemeClr>
                </a:solidFill>
              </a:rPr>
              <a:t>Android Pay</a:t>
            </a:r>
          </a:p>
          <a:p>
            <a:pPr lvl="1"/>
            <a:r>
              <a:rPr lang="en-US" sz="1200" dirty="0" smtClean="0">
                <a:solidFill>
                  <a:schemeClr val="bg2">
                    <a:lumMod val="25000"/>
                  </a:schemeClr>
                </a:solidFill>
              </a:rPr>
              <a:t>Samsung Pay</a:t>
            </a:r>
          </a:p>
          <a:p>
            <a:r>
              <a:rPr lang="en-US" sz="1600" dirty="0" smtClean="0">
                <a:solidFill>
                  <a:schemeClr val="bg2">
                    <a:lumMod val="25000"/>
                  </a:schemeClr>
                </a:solidFill>
              </a:rPr>
              <a:t>Falcon and CCS Deployment</a:t>
            </a:r>
          </a:p>
          <a:p>
            <a:r>
              <a:rPr lang="en-US" sz="1600" dirty="0" smtClean="0">
                <a:solidFill>
                  <a:schemeClr val="bg2">
                    <a:lumMod val="25000"/>
                  </a:schemeClr>
                </a:solidFill>
              </a:rPr>
              <a:t>MasterCard EMS, FRM &amp; Safety Net</a:t>
            </a:r>
          </a:p>
          <a:p>
            <a:r>
              <a:rPr lang="en-US" sz="1600" dirty="0" smtClean="0">
                <a:solidFill>
                  <a:schemeClr val="bg2">
                    <a:lumMod val="25000"/>
                  </a:schemeClr>
                </a:solidFill>
              </a:rPr>
              <a:t>Enhanced Cardholder Alerts &amp; Controls</a:t>
            </a:r>
          </a:p>
          <a:p>
            <a:pPr marL="0" indent="0">
              <a:buNone/>
            </a:pPr>
            <a:endParaRPr lang="en-US" sz="1600" dirty="0">
              <a:solidFill>
                <a:schemeClr val="bg2">
                  <a:lumMod val="25000"/>
                </a:schemeClr>
              </a:solidFill>
            </a:endParaRPr>
          </a:p>
          <a:p>
            <a:pPr marL="0" indent="0">
              <a:buNone/>
            </a:pPr>
            <a:r>
              <a:rPr lang="en-US" sz="1600" dirty="0">
                <a:solidFill>
                  <a:schemeClr val="bg2">
                    <a:lumMod val="25000"/>
                  </a:schemeClr>
                </a:solidFill>
              </a:rPr>
              <a:t/>
            </a:r>
            <a:br>
              <a:rPr lang="en-US" sz="1600" dirty="0">
                <a:solidFill>
                  <a:schemeClr val="bg2">
                    <a:lumMod val="25000"/>
                  </a:schemeClr>
                </a:solidFill>
              </a:rPr>
            </a:br>
            <a:r>
              <a:rPr lang="en-US" sz="1600" dirty="0">
                <a:solidFill>
                  <a:schemeClr val="bg2">
                    <a:lumMod val="25000"/>
                  </a:schemeClr>
                </a:solidFill>
              </a:rPr>
              <a:t>As our roadmap shows, we have been and will continue to deliver these critical features to our clients and their cardholders</a:t>
            </a:r>
          </a:p>
        </p:txBody>
      </p:sp>
    </p:spTree>
    <p:extLst>
      <p:ext uri="{BB962C8B-B14F-4D97-AF65-F5344CB8AC3E}">
        <p14:creationId xmlns:p14="http://schemas.microsoft.com/office/powerpoint/2010/main" val="2624744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228600" y="4809140"/>
            <a:ext cx="1447800" cy="202326"/>
          </a:xfrm>
          <a:prstGeom prst="rect">
            <a:avLst/>
          </a:prstGeom>
        </p:spPr>
        <p:txBody>
          <a:bodyPr/>
          <a:lstStyle/>
          <a:p>
            <a:fld id="{D27FDC77-4EA8-314C-A04D-680F4B7DC1B1}" type="slidenum">
              <a:rPr lang="en-US" smtClean="0"/>
              <a:pPr/>
              <a:t>15</a:t>
            </a:fld>
            <a:endParaRPr lang="en-US" dirty="0"/>
          </a:p>
        </p:txBody>
      </p:sp>
      <p:sp>
        <p:nvSpPr>
          <p:cNvPr id="3" name="TextBox 2"/>
          <p:cNvSpPr txBox="1"/>
          <p:nvPr/>
        </p:nvSpPr>
        <p:spPr>
          <a:xfrm>
            <a:off x="457200" y="1038785"/>
            <a:ext cx="8564137" cy="3323987"/>
          </a:xfrm>
          <a:prstGeom prst="rect">
            <a:avLst/>
          </a:prstGeom>
          <a:noFill/>
        </p:spPr>
        <p:txBody>
          <a:bodyPr wrap="square" rtlCol="0">
            <a:spAutoFit/>
          </a:bodyPr>
          <a:lstStyle/>
          <a:p>
            <a:r>
              <a:rPr lang="en-US" sz="2100" dirty="0">
                <a:solidFill>
                  <a:schemeClr val="bg2">
                    <a:lumMod val="25000"/>
                  </a:schemeClr>
                </a:solidFill>
              </a:rPr>
              <a:t>Leveraging the FICO Falcon product, this neural network learns cardholder spending habits, recognizes fraud patterns, and provides scores and alerts on low and high risk transactions. </a:t>
            </a:r>
          </a:p>
          <a:p>
            <a:r>
              <a:rPr lang="en-US" sz="2100" dirty="0">
                <a:solidFill>
                  <a:schemeClr val="bg2">
                    <a:lumMod val="25000"/>
                  </a:schemeClr>
                </a:solidFill>
              </a:rPr>
              <a:t>The Fraud Center provides a complete suite of fraud detection and mitigation services:</a:t>
            </a:r>
          </a:p>
          <a:p>
            <a:r>
              <a:rPr lang="en-US" sz="2100" dirty="0">
                <a:solidFill>
                  <a:schemeClr val="bg2">
                    <a:lumMod val="25000"/>
                  </a:schemeClr>
                </a:solidFill>
              </a:rPr>
              <a:t>	• Consortium Data </a:t>
            </a:r>
          </a:p>
          <a:p>
            <a:r>
              <a:rPr lang="en-US" sz="2100" dirty="0">
                <a:solidFill>
                  <a:schemeClr val="bg2">
                    <a:lumMod val="25000"/>
                  </a:schemeClr>
                </a:solidFill>
              </a:rPr>
              <a:t>	• Mass Compromise Communications </a:t>
            </a:r>
          </a:p>
          <a:p>
            <a:r>
              <a:rPr lang="en-US" sz="2100" dirty="0">
                <a:solidFill>
                  <a:schemeClr val="bg2">
                    <a:lumMod val="25000"/>
                  </a:schemeClr>
                </a:solidFill>
              </a:rPr>
              <a:t>	• PRISM® neural network replacement </a:t>
            </a:r>
          </a:p>
          <a:p>
            <a:r>
              <a:rPr lang="en-US" sz="2100" dirty="0">
                <a:solidFill>
                  <a:schemeClr val="bg2">
                    <a:lumMod val="25000"/>
                  </a:schemeClr>
                </a:solidFill>
              </a:rPr>
              <a:t>	•Auto-Dialer for fraud alerts</a:t>
            </a:r>
          </a:p>
          <a:p>
            <a:endParaRPr lang="en-US" sz="2100" dirty="0"/>
          </a:p>
        </p:txBody>
      </p:sp>
      <p:sp>
        <p:nvSpPr>
          <p:cNvPr id="4" name="TextBox 3"/>
          <p:cNvSpPr txBox="1"/>
          <p:nvPr/>
        </p:nvSpPr>
        <p:spPr>
          <a:xfrm>
            <a:off x="2440641" y="209870"/>
            <a:ext cx="4316506" cy="761747"/>
          </a:xfrm>
          <a:prstGeom prst="rect">
            <a:avLst/>
          </a:prstGeom>
          <a:noFill/>
        </p:spPr>
        <p:txBody>
          <a:bodyPr wrap="square" rtlCol="0">
            <a:spAutoFit/>
          </a:bodyPr>
          <a:lstStyle/>
          <a:p>
            <a:pPr algn="ctr"/>
            <a:r>
              <a:rPr lang="en-US" sz="3000" b="1" dirty="0" smtClean="0">
                <a:solidFill>
                  <a:srgbClr val="0E3D86"/>
                </a:solidFill>
              </a:rPr>
              <a:t>FICO Falcon</a:t>
            </a:r>
            <a:endParaRPr lang="en-US" sz="3000" b="1" dirty="0">
              <a:solidFill>
                <a:srgbClr val="0E3D86"/>
              </a:solidFill>
            </a:endParaRPr>
          </a:p>
          <a:p>
            <a:pPr algn="ctr"/>
            <a:r>
              <a:rPr lang="en-US" sz="1350" b="1" dirty="0"/>
              <a:t>2</a:t>
            </a:r>
            <a:r>
              <a:rPr lang="en-US" sz="1350" b="1" baseline="30000" dirty="0"/>
              <a:t>nd</a:t>
            </a:r>
            <a:r>
              <a:rPr lang="en-US" sz="1350" b="1" dirty="0"/>
              <a:t> Quarter 2016</a:t>
            </a:r>
          </a:p>
        </p:txBody>
      </p:sp>
    </p:spTree>
    <p:extLst>
      <p:ext uri="{BB962C8B-B14F-4D97-AF65-F5344CB8AC3E}">
        <p14:creationId xmlns:p14="http://schemas.microsoft.com/office/powerpoint/2010/main" val="4261752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228600" y="4809140"/>
            <a:ext cx="1447800" cy="202326"/>
          </a:xfrm>
          <a:prstGeom prst="rect">
            <a:avLst/>
          </a:prstGeom>
        </p:spPr>
        <p:txBody>
          <a:bodyPr/>
          <a:lstStyle/>
          <a:p>
            <a:fld id="{D27FDC77-4EA8-314C-A04D-680F4B7DC1B1}" type="slidenum">
              <a:rPr lang="en-US" smtClean="0"/>
              <a:pPr/>
              <a:t>16</a:t>
            </a:fld>
            <a:endParaRPr lang="en-US" dirty="0"/>
          </a:p>
        </p:txBody>
      </p:sp>
      <p:sp>
        <p:nvSpPr>
          <p:cNvPr id="3" name="TextBox 2"/>
          <p:cNvSpPr txBox="1"/>
          <p:nvPr/>
        </p:nvSpPr>
        <p:spPr>
          <a:xfrm>
            <a:off x="228601" y="776568"/>
            <a:ext cx="8411135" cy="3808735"/>
          </a:xfrm>
          <a:prstGeom prst="rect">
            <a:avLst/>
          </a:prstGeom>
          <a:noFill/>
        </p:spPr>
        <p:txBody>
          <a:bodyPr wrap="square" rtlCol="0">
            <a:spAutoFit/>
          </a:bodyPr>
          <a:lstStyle/>
          <a:p>
            <a:r>
              <a:rPr lang="en-US" sz="2100" dirty="0">
                <a:solidFill>
                  <a:schemeClr val="bg2">
                    <a:lumMod val="25000"/>
                  </a:schemeClr>
                </a:solidFill>
              </a:rPr>
              <a:t>Provides transaction alerts directly to cardholders via text message, email, and voice. When cardholders respond affirmatively to unauthorized activity, a case is immediately opened with the Fraud Center and the card is quickly blocked to prevent additional unauthorized transactions.</a:t>
            </a:r>
          </a:p>
          <a:p>
            <a:r>
              <a:rPr lang="en-US" sz="2100" dirty="0">
                <a:solidFill>
                  <a:schemeClr val="bg2">
                    <a:lumMod val="25000"/>
                  </a:schemeClr>
                </a:solidFill>
              </a:rPr>
              <a:t>	• </a:t>
            </a:r>
            <a:r>
              <a:rPr lang="en-US" sz="1650" dirty="0">
                <a:solidFill>
                  <a:schemeClr val="bg2">
                    <a:lumMod val="25000"/>
                  </a:schemeClr>
                </a:solidFill>
              </a:rPr>
              <a:t>Reduced financial losses. </a:t>
            </a:r>
          </a:p>
          <a:p>
            <a:r>
              <a:rPr lang="en-US" sz="1650" dirty="0">
                <a:solidFill>
                  <a:schemeClr val="bg2">
                    <a:lumMod val="25000"/>
                  </a:schemeClr>
                </a:solidFill>
              </a:rPr>
              <a:t>	• Increased productivity and lower operational costs. </a:t>
            </a:r>
          </a:p>
          <a:p>
            <a:r>
              <a:rPr lang="en-US" sz="1650" dirty="0">
                <a:solidFill>
                  <a:schemeClr val="bg2">
                    <a:lumMod val="25000"/>
                  </a:schemeClr>
                </a:solidFill>
              </a:rPr>
              <a:t>	• Improved end-customer experience. </a:t>
            </a:r>
          </a:p>
          <a:p>
            <a:r>
              <a:rPr lang="en-US" sz="1650" dirty="0">
                <a:solidFill>
                  <a:schemeClr val="bg2">
                    <a:lumMod val="25000"/>
                  </a:schemeClr>
                </a:solidFill>
              </a:rPr>
              <a:t>	• Rapid time to value. </a:t>
            </a:r>
          </a:p>
          <a:p>
            <a:r>
              <a:rPr lang="en-US" sz="1650" dirty="0">
                <a:solidFill>
                  <a:schemeClr val="bg2">
                    <a:lumMod val="25000"/>
                  </a:schemeClr>
                </a:solidFill>
              </a:rPr>
              <a:t>	• Supports Email, Voice, and SMS/text alerts delivery. </a:t>
            </a:r>
          </a:p>
          <a:p>
            <a:r>
              <a:rPr lang="en-US" sz="1650" dirty="0">
                <a:solidFill>
                  <a:schemeClr val="bg2">
                    <a:lumMod val="25000"/>
                  </a:schemeClr>
                </a:solidFill>
              </a:rPr>
              <a:t>	• Automates dialing for faster cardholder contact and resolution. </a:t>
            </a:r>
          </a:p>
          <a:p>
            <a:r>
              <a:rPr lang="en-US" sz="1650" dirty="0">
                <a:solidFill>
                  <a:schemeClr val="bg2">
                    <a:lumMod val="25000"/>
                  </a:schemeClr>
                </a:solidFill>
              </a:rPr>
              <a:t>	• Cardholder can confirm transactions within the system or speak to an</a:t>
            </a:r>
          </a:p>
          <a:p>
            <a:r>
              <a:rPr lang="en-US" sz="1650" dirty="0">
                <a:solidFill>
                  <a:schemeClr val="bg2">
                    <a:lumMod val="25000"/>
                  </a:schemeClr>
                </a:solidFill>
              </a:rPr>
              <a:t>	  analyst.</a:t>
            </a:r>
          </a:p>
        </p:txBody>
      </p:sp>
      <p:sp>
        <p:nvSpPr>
          <p:cNvPr id="4" name="TextBox 3"/>
          <p:cNvSpPr txBox="1"/>
          <p:nvPr/>
        </p:nvSpPr>
        <p:spPr>
          <a:xfrm>
            <a:off x="2511237" y="148774"/>
            <a:ext cx="4316506" cy="784830"/>
          </a:xfrm>
          <a:prstGeom prst="rect">
            <a:avLst/>
          </a:prstGeom>
          <a:noFill/>
        </p:spPr>
        <p:txBody>
          <a:bodyPr wrap="square" rtlCol="0">
            <a:spAutoFit/>
          </a:bodyPr>
          <a:lstStyle/>
          <a:p>
            <a:pPr algn="ctr"/>
            <a:r>
              <a:rPr lang="en-US" sz="3000" b="1" dirty="0" smtClean="0">
                <a:solidFill>
                  <a:srgbClr val="0E3D86"/>
                </a:solidFill>
              </a:rPr>
              <a:t>FICO CCS</a:t>
            </a:r>
            <a:endParaRPr lang="en-US" sz="3000" b="1" dirty="0">
              <a:solidFill>
                <a:srgbClr val="0E3D86"/>
              </a:solidFill>
            </a:endParaRPr>
          </a:p>
          <a:p>
            <a:pPr algn="ctr"/>
            <a:r>
              <a:rPr lang="en-US" sz="1500" b="1" dirty="0"/>
              <a:t>2</a:t>
            </a:r>
            <a:r>
              <a:rPr lang="en-US" sz="1500" b="1" baseline="30000" dirty="0"/>
              <a:t>nd</a:t>
            </a:r>
            <a:r>
              <a:rPr lang="en-US" sz="1500" b="1" dirty="0"/>
              <a:t> Quarter 2016</a:t>
            </a:r>
          </a:p>
        </p:txBody>
      </p:sp>
    </p:spTree>
    <p:extLst>
      <p:ext uri="{BB962C8B-B14F-4D97-AF65-F5344CB8AC3E}">
        <p14:creationId xmlns:p14="http://schemas.microsoft.com/office/powerpoint/2010/main" val="225008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7FDC77-4EA8-314C-A04D-680F4B7DC1B1}" type="slidenum">
              <a:rPr lang="en-US" smtClean="0"/>
              <a:pPr/>
              <a:t>17</a:t>
            </a:fld>
            <a:endParaRPr lang="en-US" dirty="0"/>
          </a:p>
        </p:txBody>
      </p:sp>
      <p:sp>
        <p:nvSpPr>
          <p:cNvPr id="3" name="Title 2"/>
          <p:cNvSpPr>
            <a:spLocks noGrp="1"/>
          </p:cNvSpPr>
          <p:nvPr>
            <p:ph type="title"/>
          </p:nvPr>
        </p:nvSpPr>
        <p:spPr>
          <a:xfrm>
            <a:off x="680224" y="277210"/>
            <a:ext cx="6172200" cy="422672"/>
          </a:xfrm>
        </p:spPr>
        <p:txBody>
          <a:bodyPr>
            <a:noAutofit/>
          </a:bodyPr>
          <a:lstStyle/>
          <a:p>
            <a:r>
              <a:rPr lang="en-US" dirty="0" smtClean="0">
                <a:solidFill>
                  <a:srgbClr val="0E3D86"/>
                </a:solidFill>
              </a:rPr>
              <a:t>What is CCS?  It’s the Auto-Dialer  </a:t>
            </a:r>
            <a:endParaRPr lang="en-US" dirty="0">
              <a:solidFill>
                <a:srgbClr val="0E3D86"/>
              </a:solidFill>
            </a:endParaRPr>
          </a:p>
        </p:txBody>
      </p:sp>
      <p:sp>
        <p:nvSpPr>
          <p:cNvPr id="5" name="Content Placeholder 2"/>
          <p:cNvSpPr txBox="1">
            <a:spLocks/>
          </p:cNvSpPr>
          <p:nvPr/>
        </p:nvSpPr>
        <p:spPr>
          <a:xfrm>
            <a:off x="680223" y="742950"/>
            <a:ext cx="7850459" cy="729011"/>
          </a:xfrm>
          <a:prstGeom prst="rect">
            <a:avLst/>
          </a:prstGeom>
        </p:spPr>
        <p:txBody>
          <a:bodyPr>
            <a:noAutofit/>
          </a:bodyPr>
          <a:lstStyle>
            <a:lvl1pPr marL="342900" indent="-342900" algn="l" defTabSz="457200" rtl="0" eaLnBrk="1" latinLnBrk="0" hangingPunct="1">
              <a:spcBef>
                <a:spcPct val="20000"/>
              </a:spcBef>
              <a:buClr>
                <a:schemeClr val="accent5">
                  <a:lumMod val="50000"/>
                </a:schemeClr>
              </a:buClr>
              <a:buSzPct val="90000"/>
              <a:buFont typeface="Arial" pitchFamily="34" charset="0"/>
              <a:buChar char="•"/>
              <a:defRPr sz="2500" kern="1200">
                <a:solidFill>
                  <a:schemeClr val="tx1"/>
                </a:solidFill>
                <a:latin typeface="Arial"/>
                <a:ea typeface="+mn-ea"/>
                <a:cs typeface="Arial"/>
              </a:defRPr>
            </a:lvl1pPr>
            <a:lvl2pPr marL="742950" indent="-285750" algn="l" defTabSz="457200" rtl="0" eaLnBrk="1" latinLnBrk="0" hangingPunct="1">
              <a:spcBef>
                <a:spcPct val="20000"/>
              </a:spcBef>
              <a:buClr>
                <a:schemeClr val="accent5">
                  <a:lumMod val="50000"/>
                </a:schemeClr>
              </a:buClr>
              <a:buSzPct val="90000"/>
              <a:buFont typeface="Arial" pitchFamily="34" charset="0"/>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5">
                  <a:lumMod val="50000"/>
                </a:schemeClr>
              </a:buClr>
              <a:buSzPct val="90000"/>
              <a:buFont typeface="Arial" pitchFamily="34" charset="0"/>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5">
                  <a:lumMod val="50000"/>
                </a:schemeClr>
              </a:buClr>
              <a:buSzPct val="90000"/>
              <a:buFont typeface="Arial" pitchFamily="34" charset="0"/>
              <a:buChar char="•"/>
              <a:defRPr sz="15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5">
                  <a:lumMod val="50000"/>
                </a:schemeClr>
              </a:buClr>
              <a:buSzPct val="90000"/>
              <a:buFont typeface="Arial" pitchFamily="34" charset="0"/>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1950" dirty="0">
                <a:solidFill>
                  <a:schemeClr val="bg2">
                    <a:lumMod val="25000"/>
                  </a:schemeClr>
                </a:solidFill>
                <a:latin typeface="+mn-lt"/>
              </a:rPr>
              <a:t>CCS, or Customer Communication Services, is an automatic contact program that is integrated with the Falcon product. </a:t>
            </a:r>
          </a:p>
          <a:p>
            <a:pPr marL="0" indent="0">
              <a:buClrTx/>
              <a:buNone/>
            </a:pPr>
            <a:endParaRPr lang="en-US" sz="1500" dirty="0">
              <a:solidFill>
                <a:schemeClr val="bg1">
                  <a:lumMod val="50000"/>
                </a:schemeClr>
              </a:solidFill>
              <a:latin typeface="+mn-lt"/>
            </a:endParaRPr>
          </a:p>
          <a:p>
            <a:pPr marL="0" indent="0">
              <a:buClrTx/>
              <a:buNone/>
            </a:pPr>
            <a:endParaRPr lang="en-US" sz="1800" dirty="0">
              <a:solidFill>
                <a:schemeClr val="bg1">
                  <a:lumMod val="50000"/>
                </a:schemeClr>
              </a:solidFill>
              <a:latin typeface="+mn-lt"/>
            </a:endParaRPr>
          </a:p>
        </p:txBody>
      </p:sp>
      <p:sp>
        <p:nvSpPr>
          <p:cNvPr id="7" name="Content Placeholder 2"/>
          <p:cNvSpPr txBox="1">
            <a:spLocks/>
          </p:cNvSpPr>
          <p:nvPr/>
        </p:nvSpPr>
        <p:spPr>
          <a:xfrm>
            <a:off x="1563959" y="1515028"/>
            <a:ext cx="5772150" cy="2856249"/>
          </a:xfrm>
          <a:prstGeom prst="rect">
            <a:avLst/>
          </a:prstGeom>
        </p:spPr>
        <p:txBody>
          <a:bodyPr>
            <a:noAutofit/>
          </a:bodyPr>
          <a:lstStyle>
            <a:lvl1pPr marL="342900" indent="-342900" algn="l" defTabSz="457200" rtl="0" eaLnBrk="1" latinLnBrk="0" hangingPunct="1">
              <a:spcBef>
                <a:spcPct val="20000"/>
              </a:spcBef>
              <a:buClr>
                <a:schemeClr val="accent5">
                  <a:lumMod val="50000"/>
                </a:schemeClr>
              </a:buClr>
              <a:buSzPct val="90000"/>
              <a:buFont typeface="Arial" pitchFamily="34" charset="0"/>
              <a:buChar char="•"/>
              <a:defRPr sz="2500" kern="1200">
                <a:solidFill>
                  <a:schemeClr val="tx1"/>
                </a:solidFill>
                <a:latin typeface="Arial"/>
                <a:ea typeface="+mn-ea"/>
                <a:cs typeface="Arial"/>
              </a:defRPr>
            </a:lvl1pPr>
            <a:lvl2pPr marL="742950" indent="-285750" algn="l" defTabSz="457200" rtl="0" eaLnBrk="1" latinLnBrk="0" hangingPunct="1">
              <a:spcBef>
                <a:spcPct val="20000"/>
              </a:spcBef>
              <a:buClr>
                <a:schemeClr val="accent5">
                  <a:lumMod val="50000"/>
                </a:schemeClr>
              </a:buClr>
              <a:buSzPct val="90000"/>
              <a:buFont typeface="Arial" pitchFamily="34" charset="0"/>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5">
                  <a:lumMod val="50000"/>
                </a:schemeClr>
              </a:buClr>
              <a:buSzPct val="90000"/>
              <a:buFont typeface="Arial" pitchFamily="34" charset="0"/>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5">
                  <a:lumMod val="50000"/>
                </a:schemeClr>
              </a:buClr>
              <a:buSzPct val="90000"/>
              <a:buFont typeface="Arial" pitchFamily="34" charset="0"/>
              <a:buChar char="•"/>
              <a:defRPr sz="15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5">
                  <a:lumMod val="50000"/>
                </a:schemeClr>
              </a:buClr>
              <a:buSzPct val="90000"/>
              <a:buFont typeface="Arial" pitchFamily="34" charset="0"/>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ClrTx/>
            </a:pPr>
            <a:r>
              <a:rPr lang="en-US" sz="1600" dirty="0">
                <a:solidFill>
                  <a:schemeClr val="bg2">
                    <a:lumMod val="25000"/>
                  </a:schemeClr>
                </a:solidFill>
                <a:latin typeface="+mn-lt"/>
              </a:rPr>
              <a:t>Initiates all fraud center outgoing calls, texts and emails to verify transactions</a:t>
            </a:r>
          </a:p>
          <a:p>
            <a:pPr>
              <a:spcBef>
                <a:spcPts val="0"/>
              </a:spcBef>
              <a:buClrTx/>
            </a:pPr>
            <a:endParaRPr lang="en-US" sz="1600" dirty="0">
              <a:solidFill>
                <a:schemeClr val="bg2">
                  <a:lumMod val="25000"/>
                </a:schemeClr>
              </a:solidFill>
              <a:latin typeface="+mn-lt"/>
            </a:endParaRPr>
          </a:p>
          <a:p>
            <a:pPr>
              <a:spcBef>
                <a:spcPts val="0"/>
              </a:spcBef>
              <a:buClrTx/>
            </a:pPr>
            <a:r>
              <a:rPr lang="en-US" sz="1600" dirty="0">
                <a:solidFill>
                  <a:schemeClr val="bg2">
                    <a:lumMod val="25000"/>
                  </a:schemeClr>
                </a:solidFill>
                <a:latin typeface="+mn-lt"/>
              </a:rPr>
              <a:t>Takes high priority cases immediately without interaction needed from an analyst</a:t>
            </a:r>
          </a:p>
          <a:p>
            <a:pPr marL="0" indent="0">
              <a:spcBef>
                <a:spcPts val="0"/>
              </a:spcBef>
              <a:buClrTx/>
              <a:buNone/>
            </a:pPr>
            <a:endParaRPr lang="en-US" sz="1600" dirty="0">
              <a:solidFill>
                <a:schemeClr val="bg2">
                  <a:lumMod val="25000"/>
                </a:schemeClr>
              </a:solidFill>
              <a:latin typeface="+mn-lt"/>
            </a:endParaRPr>
          </a:p>
          <a:p>
            <a:pPr>
              <a:spcBef>
                <a:spcPts val="0"/>
              </a:spcBef>
              <a:buClrTx/>
            </a:pPr>
            <a:r>
              <a:rPr lang="en-US" sz="1600" dirty="0">
                <a:solidFill>
                  <a:schemeClr val="bg2">
                    <a:lumMod val="25000"/>
                  </a:schemeClr>
                </a:solidFill>
                <a:latin typeface="+mn-lt"/>
              </a:rPr>
              <a:t>Handles incoming fraud center calls </a:t>
            </a:r>
          </a:p>
          <a:p>
            <a:pPr marL="0" indent="0">
              <a:spcBef>
                <a:spcPts val="0"/>
              </a:spcBef>
              <a:buClrTx/>
              <a:buNone/>
            </a:pPr>
            <a:endParaRPr lang="en-US" sz="1600" dirty="0">
              <a:solidFill>
                <a:schemeClr val="bg2">
                  <a:lumMod val="25000"/>
                </a:schemeClr>
              </a:solidFill>
              <a:latin typeface="+mn-lt"/>
            </a:endParaRPr>
          </a:p>
          <a:p>
            <a:pPr>
              <a:spcBef>
                <a:spcPts val="0"/>
              </a:spcBef>
              <a:buClrTx/>
            </a:pPr>
            <a:r>
              <a:rPr lang="en-US" sz="1600" dirty="0">
                <a:solidFill>
                  <a:schemeClr val="bg2">
                    <a:lumMod val="25000"/>
                  </a:schemeClr>
                </a:solidFill>
                <a:latin typeface="+mn-lt"/>
              </a:rPr>
              <a:t>Places temporary blocks on cards until fraud confirmed</a:t>
            </a:r>
          </a:p>
          <a:p>
            <a:pPr marL="0" indent="0">
              <a:spcBef>
                <a:spcPts val="0"/>
              </a:spcBef>
              <a:buClrTx/>
              <a:buNone/>
            </a:pPr>
            <a:endParaRPr lang="en-US" sz="1600" dirty="0">
              <a:solidFill>
                <a:schemeClr val="bg2">
                  <a:lumMod val="25000"/>
                </a:schemeClr>
              </a:solidFill>
              <a:latin typeface="+mn-lt"/>
            </a:endParaRPr>
          </a:p>
          <a:p>
            <a:pPr>
              <a:spcBef>
                <a:spcPts val="0"/>
              </a:spcBef>
              <a:buClrTx/>
            </a:pPr>
            <a:r>
              <a:rPr lang="en-US" sz="1600" dirty="0">
                <a:solidFill>
                  <a:schemeClr val="bg2">
                    <a:lumMod val="25000"/>
                  </a:schemeClr>
                </a:solidFill>
              </a:rPr>
              <a:t>After hours “sleeps” until call window opens in a.m</a:t>
            </a:r>
            <a:r>
              <a:rPr lang="en-US" sz="1600" dirty="0">
                <a:solidFill>
                  <a:schemeClr val="bg1">
                    <a:lumMod val="50000"/>
                  </a:schemeClr>
                </a:solidFill>
              </a:rPr>
              <a:t>.</a:t>
            </a:r>
          </a:p>
          <a:p>
            <a:pPr>
              <a:spcBef>
                <a:spcPts val="0"/>
              </a:spcBef>
              <a:buClrTx/>
            </a:pPr>
            <a:endParaRPr lang="en-US" sz="1500" dirty="0">
              <a:solidFill>
                <a:schemeClr val="bg1">
                  <a:lumMod val="50000"/>
                </a:schemeClr>
              </a:solidFill>
              <a:latin typeface="+mn-lt"/>
            </a:endParaRPr>
          </a:p>
        </p:txBody>
      </p:sp>
    </p:spTree>
    <p:extLst>
      <p:ext uri="{BB962C8B-B14F-4D97-AF65-F5344CB8AC3E}">
        <p14:creationId xmlns:p14="http://schemas.microsoft.com/office/powerpoint/2010/main" val="1467882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E3D86"/>
                </a:solidFill>
              </a:rPr>
              <a:t>Blocking the Card</a:t>
            </a:r>
            <a:endParaRPr lang="en-US" dirty="0">
              <a:solidFill>
                <a:srgbClr val="0E3D86"/>
              </a:solidFill>
            </a:endParaRPr>
          </a:p>
        </p:txBody>
      </p:sp>
      <p:sp>
        <p:nvSpPr>
          <p:cNvPr id="3" name="Content Placeholder 2"/>
          <p:cNvSpPr>
            <a:spLocks noGrp="1"/>
          </p:cNvSpPr>
          <p:nvPr>
            <p:ph idx="1"/>
          </p:nvPr>
        </p:nvSpPr>
        <p:spPr/>
        <p:txBody>
          <a:bodyPr/>
          <a:lstStyle/>
          <a:p>
            <a:r>
              <a:rPr lang="en-US" sz="1800" dirty="0">
                <a:solidFill>
                  <a:schemeClr val="bg2">
                    <a:lumMod val="25000"/>
                  </a:schemeClr>
                </a:solidFill>
              </a:rPr>
              <a:t>The auto dialer will place temporary blocks on cards</a:t>
            </a:r>
          </a:p>
          <a:p>
            <a:r>
              <a:rPr lang="en-US" sz="1800" dirty="0">
                <a:solidFill>
                  <a:schemeClr val="bg2">
                    <a:lumMod val="25000"/>
                  </a:schemeClr>
                </a:solidFill>
              </a:rPr>
              <a:t>There are 3 strategies used to determine when to block the card</a:t>
            </a:r>
          </a:p>
          <a:p>
            <a:pPr lvl="1"/>
            <a:r>
              <a:rPr lang="en-US" sz="1200" dirty="0">
                <a:solidFill>
                  <a:schemeClr val="bg2">
                    <a:lumMod val="25000"/>
                  </a:schemeClr>
                </a:solidFill>
              </a:rPr>
              <a:t>Red – High Priority Rules – Block before Contact </a:t>
            </a:r>
          </a:p>
          <a:p>
            <a:pPr lvl="1"/>
            <a:r>
              <a:rPr lang="en-US" sz="1200" dirty="0">
                <a:solidFill>
                  <a:schemeClr val="bg2">
                    <a:lumMod val="25000"/>
                  </a:schemeClr>
                </a:solidFill>
              </a:rPr>
              <a:t>Yellow – Medium Priority Rules – Block after first round of calls</a:t>
            </a:r>
          </a:p>
          <a:p>
            <a:pPr lvl="1"/>
            <a:r>
              <a:rPr lang="en-US" sz="1200" dirty="0">
                <a:solidFill>
                  <a:schemeClr val="bg2">
                    <a:lumMod val="25000"/>
                  </a:schemeClr>
                </a:solidFill>
              </a:rPr>
              <a:t>VIP – Cardholders set as VIP’s – Block after second round of calls </a:t>
            </a:r>
          </a:p>
          <a:p>
            <a:r>
              <a:rPr lang="en-US" sz="1800" dirty="0">
                <a:solidFill>
                  <a:schemeClr val="bg2">
                    <a:lumMod val="25000"/>
                  </a:schemeClr>
                </a:solidFill>
              </a:rPr>
              <a:t>The dialer will only place 05 Risk Blocks. If fraud is confirmed then a fraud analyst will update the block status in Falcon Case Manager.</a:t>
            </a:r>
          </a:p>
        </p:txBody>
      </p:sp>
    </p:spTree>
    <p:extLst>
      <p:ext uri="{BB962C8B-B14F-4D97-AF65-F5344CB8AC3E}">
        <p14:creationId xmlns:p14="http://schemas.microsoft.com/office/powerpoint/2010/main" val="3451393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9465" y="916786"/>
            <a:ext cx="6592935" cy="3143250"/>
          </a:xfrm>
        </p:spPr>
        <p:txBody>
          <a:bodyPr>
            <a:normAutofit fontScale="92500" lnSpcReduction="10000"/>
          </a:bodyPr>
          <a:lstStyle/>
          <a:p>
            <a:pPr marL="0" indent="0">
              <a:buClr>
                <a:schemeClr val="bg1">
                  <a:lumMod val="50000"/>
                </a:schemeClr>
              </a:buClr>
              <a:buNone/>
            </a:pPr>
            <a:r>
              <a:rPr lang="en-US" b="1" dirty="0" smtClean="0"/>
              <a:t>	</a:t>
            </a:r>
            <a:r>
              <a:rPr lang="en-US" sz="1800" b="1" dirty="0">
                <a:solidFill>
                  <a:schemeClr val="bg2">
                    <a:lumMod val="10000"/>
                  </a:schemeClr>
                </a:solidFill>
              </a:rPr>
              <a:t>Green</a:t>
            </a:r>
            <a:r>
              <a:rPr lang="en-US" sz="1800" dirty="0">
                <a:solidFill>
                  <a:schemeClr val="bg2">
                    <a:lumMod val="10000"/>
                  </a:schemeClr>
                </a:solidFill>
              </a:rPr>
              <a:t> Queue </a:t>
            </a:r>
            <a:r>
              <a:rPr lang="en-US" sz="1350" dirty="0">
                <a:solidFill>
                  <a:schemeClr val="bg2">
                    <a:lumMod val="10000"/>
                  </a:schemeClr>
                </a:solidFill>
              </a:rPr>
              <a:t>(Low Risk Cases)</a:t>
            </a:r>
          </a:p>
          <a:p>
            <a:pPr lvl="2">
              <a:buClr>
                <a:schemeClr val="bg1">
                  <a:lumMod val="50000"/>
                </a:schemeClr>
              </a:buClr>
            </a:pPr>
            <a:r>
              <a:rPr lang="en-US" sz="1425" dirty="0">
                <a:solidFill>
                  <a:schemeClr val="bg2">
                    <a:lumMod val="10000"/>
                  </a:schemeClr>
                </a:solidFill>
              </a:rPr>
              <a:t>Analysts review </a:t>
            </a:r>
          </a:p>
          <a:p>
            <a:pPr lvl="2">
              <a:buClr>
                <a:schemeClr val="bg1">
                  <a:lumMod val="50000"/>
                </a:schemeClr>
              </a:buClr>
            </a:pPr>
            <a:r>
              <a:rPr lang="en-US" sz="1425" dirty="0">
                <a:solidFill>
                  <a:schemeClr val="bg2">
                    <a:lumMod val="10000"/>
                  </a:schemeClr>
                </a:solidFill>
              </a:rPr>
              <a:t>If suspect fraud, sent to red queue unless there is a VIP flag</a:t>
            </a:r>
          </a:p>
          <a:p>
            <a:pPr marL="0" indent="0">
              <a:buClr>
                <a:schemeClr val="bg1">
                  <a:lumMod val="50000"/>
                </a:schemeClr>
              </a:buClr>
              <a:buNone/>
            </a:pPr>
            <a:r>
              <a:rPr lang="en-US" sz="1800" b="1" dirty="0">
                <a:solidFill>
                  <a:schemeClr val="bg2">
                    <a:lumMod val="10000"/>
                  </a:schemeClr>
                </a:solidFill>
              </a:rPr>
              <a:t>	Yellow</a:t>
            </a:r>
            <a:r>
              <a:rPr lang="en-US" sz="1800" dirty="0">
                <a:solidFill>
                  <a:schemeClr val="bg2">
                    <a:lumMod val="10000"/>
                  </a:schemeClr>
                </a:solidFill>
              </a:rPr>
              <a:t> Queue </a:t>
            </a:r>
            <a:r>
              <a:rPr lang="en-US" sz="1350" dirty="0">
                <a:solidFill>
                  <a:schemeClr val="bg2">
                    <a:lumMod val="10000"/>
                  </a:schemeClr>
                </a:solidFill>
              </a:rPr>
              <a:t>(Medium Risk Cases)</a:t>
            </a:r>
          </a:p>
          <a:p>
            <a:pPr lvl="2">
              <a:buClr>
                <a:schemeClr val="bg1">
                  <a:lumMod val="50000"/>
                </a:schemeClr>
              </a:buClr>
            </a:pPr>
            <a:r>
              <a:rPr lang="en-US" sz="1425" dirty="0">
                <a:solidFill>
                  <a:schemeClr val="bg2">
                    <a:lumMod val="10000"/>
                  </a:schemeClr>
                </a:solidFill>
              </a:rPr>
              <a:t>CCS/auto dialer attempts contact on case before blocking </a:t>
            </a:r>
          </a:p>
          <a:p>
            <a:pPr lvl="2">
              <a:buClr>
                <a:schemeClr val="bg1">
                  <a:lumMod val="50000"/>
                </a:schemeClr>
              </a:buClr>
            </a:pPr>
            <a:r>
              <a:rPr lang="en-US" sz="1425" dirty="0">
                <a:solidFill>
                  <a:schemeClr val="bg2">
                    <a:lumMod val="10000"/>
                  </a:schemeClr>
                </a:solidFill>
              </a:rPr>
              <a:t>Call-Block-Call </a:t>
            </a:r>
          </a:p>
          <a:p>
            <a:pPr marL="0" indent="0">
              <a:buClr>
                <a:schemeClr val="bg1">
                  <a:lumMod val="50000"/>
                </a:schemeClr>
              </a:buClr>
              <a:buNone/>
            </a:pPr>
            <a:r>
              <a:rPr lang="en-US" sz="1800" b="1" dirty="0">
                <a:solidFill>
                  <a:schemeClr val="bg2">
                    <a:lumMod val="10000"/>
                  </a:schemeClr>
                </a:solidFill>
              </a:rPr>
              <a:t>	Red</a:t>
            </a:r>
            <a:r>
              <a:rPr lang="en-US" sz="1800" dirty="0">
                <a:solidFill>
                  <a:schemeClr val="bg2">
                    <a:lumMod val="10000"/>
                  </a:schemeClr>
                </a:solidFill>
              </a:rPr>
              <a:t> Queue </a:t>
            </a:r>
            <a:r>
              <a:rPr lang="en-US" sz="1350" dirty="0">
                <a:solidFill>
                  <a:schemeClr val="bg2">
                    <a:lumMod val="10000"/>
                  </a:schemeClr>
                </a:solidFill>
              </a:rPr>
              <a:t>(High Risk Cases)</a:t>
            </a:r>
          </a:p>
          <a:p>
            <a:pPr lvl="2">
              <a:buClr>
                <a:schemeClr val="bg1">
                  <a:lumMod val="50000"/>
                </a:schemeClr>
              </a:buClr>
            </a:pPr>
            <a:r>
              <a:rPr lang="en-US" sz="1425" dirty="0">
                <a:solidFill>
                  <a:schemeClr val="bg2">
                    <a:lumMod val="10000"/>
                  </a:schemeClr>
                </a:solidFill>
              </a:rPr>
              <a:t>Case is immediately blocked for CCS follow-up</a:t>
            </a:r>
          </a:p>
          <a:p>
            <a:pPr lvl="2">
              <a:buClr>
                <a:schemeClr val="bg1">
                  <a:lumMod val="50000"/>
                </a:schemeClr>
              </a:buClr>
            </a:pPr>
            <a:r>
              <a:rPr lang="en-US" sz="1425" dirty="0">
                <a:solidFill>
                  <a:schemeClr val="bg2">
                    <a:lumMod val="10000"/>
                  </a:schemeClr>
                </a:solidFill>
              </a:rPr>
              <a:t>Block-Call-Call</a:t>
            </a:r>
          </a:p>
          <a:p>
            <a:pPr marL="0" indent="0">
              <a:buClr>
                <a:schemeClr val="bg1">
                  <a:lumMod val="50000"/>
                </a:schemeClr>
              </a:buClr>
              <a:buNone/>
            </a:pPr>
            <a:r>
              <a:rPr lang="en-US" sz="1800" b="1" dirty="0">
                <a:solidFill>
                  <a:schemeClr val="bg2">
                    <a:lumMod val="10000"/>
                  </a:schemeClr>
                </a:solidFill>
              </a:rPr>
              <a:t>	VIP </a:t>
            </a:r>
            <a:r>
              <a:rPr lang="en-US" sz="1350" dirty="0">
                <a:solidFill>
                  <a:schemeClr val="bg2">
                    <a:lumMod val="10000"/>
                  </a:schemeClr>
                </a:solidFill>
              </a:rPr>
              <a:t>(VIP Flagged Accounts in PowerLink)</a:t>
            </a:r>
          </a:p>
          <a:p>
            <a:pPr lvl="2">
              <a:buClr>
                <a:schemeClr val="bg1">
                  <a:lumMod val="50000"/>
                </a:schemeClr>
              </a:buClr>
            </a:pPr>
            <a:r>
              <a:rPr lang="en-US" sz="1425" dirty="0">
                <a:solidFill>
                  <a:schemeClr val="bg2">
                    <a:lumMod val="10000"/>
                  </a:schemeClr>
                </a:solidFill>
              </a:rPr>
              <a:t>CCS/auto dialer attempts contact on case before blocking </a:t>
            </a:r>
          </a:p>
          <a:p>
            <a:pPr lvl="2">
              <a:buClr>
                <a:schemeClr val="bg1">
                  <a:lumMod val="50000"/>
                </a:schemeClr>
              </a:buClr>
            </a:pPr>
            <a:r>
              <a:rPr lang="en-US" sz="1425" dirty="0">
                <a:solidFill>
                  <a:schemeClr val="bg2">
                    <a:lumMod val="10000"/>
                  </a:schemeClr>
                </a:solidFill>
              </a:rPr>
              <a:t>Call-Call-Block </a:t>
            </a:r>
          </a:p>
          <a:p>
            <a:pPr lvl="2">
              <a:buClr>
                <a:schemeClr val="bg1">
                  <a:lumMod val="50000"/>
                </a:schemeClr>
              </a:buClr>
            </a:pPr>
            <a:endParaRPr lang="en-US" sz="1425" dirty="0"/>
          </a:p>
          <a:p>
            <a:pPr lvl="2"/>
            <a:endParaRPr lang="en-US" dirty="0" smtClean="0"/>
          </a:p>
          <a:p>
            <a:endParaRPr lang="en-US" dirty="0"/>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smtClean="0">
                <a:solidFill>
                  <a:srgbClr val="0E3D86"/>
                </a:solidFill>
              </a:rPr>
              <a:t>Case Management – 4 Queues</a:t>
            </a:r>
            <a:endParaRPr lang="en-US" dirty="0">
              <a:solidFill>
                <a:srgbClr val="0E3D86"/>
              </a:solidFill>
            </a:endParaRPr>
          </a:p>
        </p:txBody>
      </p:sp>
      <p:sp>
        <p:nvSpPr>
          <p:cNvPr id="4" name="Content Placeholder 2"/>
          <p:cNvSpPr txBox="1">
            <a:spLocks/>
          </p:cNvSpPr>
          <p:nvPr/>
        </p:nvSpPr>
        <p:spPr>
          <a:xfrm>
            <a:off x="1688015" y="4023532"/>
            <a:ext cx="5767969" cy="289445"/>
          </a:xfrm>
          <a:prstGeom prst="rect">
            <a:avLst/>
          </a:prstGeom>
        </p:spPr>
        <p:txBody>
          <a:bodyPr/>
          <a:lstStyle>
            <a:lvl1pPr marL="342900" indent="-342900" algn="l" defTabSz="457200" rtl="0" eaLnBrk="1" latinLnBrk="0" hangingPunct="1">
              <a:spcBef>
                <a:spcPct val="20000"/>
              </a:spcBef>
              <a:buClr>
                <a:schemeClr val="accent5">
                  <a:lumMod val="50000"/>
                </a:schemeClr>
              </a:buClr>
              <a:buSzPct val="90000"/>
              <a:buFont typeface="Arial" pitchFamily="34" charset="0"/>
              <a:buChar char="•"/>
              <a:defRPr sz="2500" kern="1200">
                <a:solidFill>
                  <a:schemeClr val="tx1"/>
                </a:solidFill>
                <a:latin typeface="Arial"/>
                <a:ea typeface="+mn-ea"/>
                <a:cs typeface="Arial"/>
              </a:defRPr>
            </a:lvl1pPr>
            <a:lvl2pPr marL="742950" indent="-285750" algn="l" defTabSz="457200" rtl="0" eaLnBrk="1" latinLnBrk="0" hangingPunct="1">
              <a:spcBef>
                <a:spcPct val="20000"/>
              </a:spcBef>
              <a:buClr>
                <a:schemeClr val="accent5">
                  <a:lumMod val="50000"/>
                </a:schemeClr>
              </a:buClr>
              <a:buSzPct val="90000"/>
              <a:buFont typeface="Arial" pitchFamily="34" charset="0"/>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5">
                  <a:lumMod val="50000"/>
                </a:schemeClr>
              </a:buClr>
              <a:buSzPct val="90000"/>
              <a:buFont typeface="Arial" pitchFamily="34" charset="0"/>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5">
                  <a:lumMod val="50000"/>
                </a:schemeClr>
              </a:buClr>
              <a:buSzPct val="90000"/>
              <a:buFont typeface="Arial" pitchFamily="34" charset="0"/>
              <a:buChar char="•"/>
              <a:defRPr sz="15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5">
                  <a:lumMod val="50000"/>
                </a:schemeClr>
              </a:buClr>
              <a:buSzPct val="90000"/>
              <a:buFont typeface="Arial" pitchFamily="34" charset="0"/>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0" dirty="0">
                <a:solidFill>
                  <a:schemeClr val="bg2">
                    <a:lumMod val="25000"/>
                  </a:schemeClr>
                </a:solidFill>
              </a:rPr>
              <a:t>Queues are determined by the risk scores and rules.</a:t>
            </a:r>
          </a:p>
        </p:txBody>
      </p:sp>
    </p:spTree>
    <p:extLst>
      <p:ext uri="{BB962C8B-B14F-4D97-AF65-F5344CB8AC3E}">
        <p14:creationId xmlns:p14="http://schemas.microsoft.com/office/powerpoint/2010/main" val="101783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E3D86"/>
                </a:solidFill>
              </a:rPr>
              <a:t>Card Processing Solutions (CPS)</a:t>
            </a:r>
            <a:endParaRPr lang="en-US" dirty="0">
              <a:solidFill>
                <a:srgbClr val="0E3D86"/>
              </a:solidFill>
            </a:endParaRPr>
          </a:p>
        </p:txBody>
      </p:sp>
      <p:sp>
        <p:nvSpPr>
          <p:cNvPr id="3" name="Content Placeholder 2"/>
          <p:cNvSpPr>
            <a:spLocks noGrp="1"/>
          </p:cNvSpPr>
          <p:nvPr>
            <p:ph idx="1"/>
          </p:nvPr>
        </p:nvSpPr>
        <p:spPr/>
        <p:txBody>
          <a:bodyPr/>
          <a:lstStyle/>
          <a:p>
            <a:r>
              <a:rPr lang="en-US" dirty="0" smtClean="0">
                <a:solidFill>
                  <a:schemeClr val="bg2">
                    <a:lumMod val="25000"/>
                  </a:schemeClr>
                </a:solidFill>
              </a:rPr>
              <a:t>1,150 Financial Institution Clients Nationwide</a:t>
            </a:r>
          </a:p>
          <a:p>
            <a:r>
              <a:rPr lang="en-US" dirty="0" smtClean="0">
                <a:solidFill>
                  <a:schemeClr val="bg2">
                    <a:lumMod val="25000"/>
                  </a:schemeClr>
                </a:solidFill>
              </a:rPr>
              <a:t>Over 3 Billion Transactions Processing Annually</a:t>
            </a:r>
          </a:p>
          <a:p>
            <a:pPr lvl="1"/>
            <a:r>
              <a:rPr lang="en-US" dirty="0" smtClean="0">
                <a:solidFill>
                  <a:schemeClr val="bg2">
                    <a:lumMod val="25000"/>
                  </a:schemeClr>
                </a:solidFill>
              </a:rPr>
              <a:t>Two transaction switches</a:t>
            </a:r>
          </a:p>
          <a:p>
            <a:pPr lvl="2"/>
            <a:r>
              <a:rPr lang="en-US" dirty="0" err="1" smtClean="0">
                <a:solidFill>
                  <a:schemeClr val="bg2">
                    <a:lumMod val="25000"/>
                  </a:schemeClr>
                </a:solidFill>
              </a:rPr>
              <a:t>PassPort</a:t>
            </a:r>
            <a:endParaRPr lang="en-US" dirty="0" smtClean="0">
              <a:solidFill>
                <a:schemeClr val="bg2">
                  <a:lumMod val="25000"/>
                </a:schemeClr>
              </a:solidFill>
            </a:endParaRPr>
          </a:p>
          <a:p>
            <a:pPr lvl="2"/>
            <a:r>
              <a:rPr lang="en-US" dirty="0" smtClean="0">
                <a:solidFill>
                  <a:schemeClr val="bg2">
                    <a:lumMod val="25000"/>
                  </a:schemeClr>
                </a:solidFill>
              </a:rPr>
              <a:t>Powerlink</a:t>
            </a:r>
            <a:endParaRPr lang="en-US" dirty="0">
              <a:solidFill>
                <a:schemeClr val="bg2">
                  <a:lumMod val="25000"/>
                </a:schemeClr>
              </a:solidFill>
            </a:endParaRPr>
          </a:p>
        </p:txBody>
      </p:sp>
    </p:spTree>
    <p:extLst>
      <p:ext uri="{BB962C8B-B14F-4D97-AF65-F5344CB8AC3E}">
        <p14:creationId xmlns:p14="http://schemas.microsoft.com/office/powerpoint/2010/main" val="1487154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228600" y="4809140"/>
            <a:ext cx="1447800" cy="202326"/>
          </a:xfrm>
          <a:prstGeom prst="rect">
            <a:avLst/>
          </a:prstGeom>
        </p:spPr>
        <p:txBody>
          <a:bodyPr/>
          <a:lstStyle/>
          <a:p>
            <a:fld id="{D27FDC77-4EA8-314C-A04D-680F4B7DC1B1}" type="slidenum">
              <a:rPr lang="en-US" smtClean="0"/>
              <a:pPr/>
              <a:t>20</a:t>
            </a:fld>
            <a:endParaRPr lang="en-US" dirty="0"/>
          </a:p>
        </p:txBody>
      </p:sp>
      <p:sp>
        <p:nvSpPr>
          <p:cNvPr id="3" name="TextBox 2"/>
          <p:cNvSpPr txBox="1"/>
          <p:nvPr/>
        </p:nvSpPr>
        <p:spPr>
          <a:xfrm>
            <a:off x="302559" y="1472452"/>
            <a:ext cx="8431306" cy="2354491"/>
          </a:xfrm>
          <a:prstGeom prst="rect">
            <a:avLst/>
          </a:prstGeom>
          <a:noFill/>
        </p:spPr>
        <p:txBody>
          <a:bodyPr wrap="square" rtlCol="0">
            <a:spAutoFit/>
          </a:bodyPr>
          <a:lstStyle/>
          <a:p>
            <a:r>
              <a:rPr lang="en-US" sz="2100" dirty="0">
                <a:solidFill>
                  <a:schemeClr val="bg2">
                    <a:lumMod val="25000"/>
                  </a:schemeClr>
                </a:solidFill>
              </a:rPr>
              <a:t>The MasterCard Expert Monitoring System (EMS) supports strategic sourcing, mines card data, and provides a state-of-the-art solution for risk management, fraud detection and mitigation, detection of internal misuse, and compliance monitoring and reporting. </a:t>
            </a:r>
          </a:p>
          <a:p>
            <a:endParaRPr lang="en-US" sz="2100" dirty="0">
              <a:solidFill>
                <a:schemeClr val="bg2">
                  <a:lumMod val="25000"/>
                </a:schemeClr>
              </a:solidFill>
            </a:endParaRPr>
          </a:p>
          <a:p>
            <a:r>
              <a:rPr lang="en-US" sz="2100" dirty="0">
                <a:solidFill>
                  <a:schemeClr val="bg2">
                    <a:lumMod val="25000"/>
                  </a:schemeClr>
                </a:solidFill>
              </a:rPr>
              <a:t>This score will be used to detect and stop fraud at the first transaction.</a:t>
            </a:r>
          </a:p>
        </p:txBody>
      </p:sp>
      <p:sp>
        <p:nvSpPr>
          <p:cNvPr id="4" name="TextBox 3"/>
          <p:cNvSpPr txBox="1"/>
          <p:nvPr/>
        </p:nvSpPr>
        <p:spPr>
          <a:xfrm>
            <a:off x="228600" y="396932"/>
            <a:ext cx="8404412" cy="784830"/>
          </a:xfrm>
          <a:prstGeom prst="rect">
            <a:avLst/>
          </a:prstGeom>
          <a:noFill/>
        </p:spPr>
        <p:txBody>
          <a:bodyPr wrap="square" rtlCol="0">
            <a:spAutoFit/>
          </a:bodyPr>
          <a:lstStyle/>
          <a:p>
            <a:pPr algn="ctr"/>
            <a:r>
              <a:rPr lang="en-US" sz="3000" b="1" dirty="0">
                <a:solidFill>
                  <a:srgbClr val="0E3D86"/>
                </a:solidFill>
              </a:rPr>
              <a:t>MasterCard Expert Monitoring System (EMS)</a:t>
            </a:r>
          </a:p>
          <a:p>
            <a:pPr algn="ctr"/>
            <a:r>
              <a:rPr lang="en-US" sz="1500" dirty="0" smtClean="0"/>
              <a:t>3rd </a:t>
            </a:r>
            <a:r>
              <a:rPr lang="en-US" sz="1500" dirty="0"/>
              <a:t>Quarter 2016</a:t>
            </a:r>
          </a:p>
        </p:txBody>
      </p:sp>
    </p:spTree>
    <p:extLst>
      <p:ext uri="{BB962C8B-B14F-4D97-AF65-F5344CB8AC3E}">
        <p14:creationId xmlns:p14="http://schemas.microsoft.com/office/powerpoint/2010/main" val="4063071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228600" y="4809140"/>
            <a:ext cx="1447800" cy="202326"/>
          </a:xfrm>
          <a:prstGeom prst="rect">
            <a:avLst/>
          </a:prstGeom>
        </p:spPr>
        <p:txBody>
          <a:bodyPr/>
          <a:lstStyle/>
          <a:p>
            <a:fld id="{D27FDC77-4EA8-314C-A04D-680F4B7DC1B1}" type="slidenum">
              <a:rPr lang="en-US" smtClean="0"/>
              <a:pPr/>
              <a:t>21</a:t>
            </a:fld>
            <a:endParaRPr lang="en-US" dirty="0"/>
          </a:p>
        </p:txBody>
      </p:sp>
      <p:sp>
        <p:nvSpPr>
          <p:cNvPr id="3" name="TextBox 2"/>
          <p:cNvSpPr txBox="1"/>
          <p:nvPr/>
        </p:nvSpPr>
        <p:spPr>
          <a:xfrm>
            <a:off x="228601" y="1014424"/>
            <a:ext cx="8730342" cy="3243196"/>
          </a:xfrm>
          <a:prstGeom prst="rect">
            <a:avLst/>
          </a:prstGeom>
          <a:noFill/>
        </p:spPr>
        <p:txBody>
          <a:bodyPr wrap="square" rtlCol="0">
            <a:spAutoFit/>
          </a:bodyPr>
          <a:lstStyle/>
          <a:p>
            <a:r>
              <a:rPr lang="en-US" sz="1875" dirty="0">
                <a:solidFill>
                  <a:schemeClr val="bg2">
                    <a:lumMod val="10000"/>
                  </a:schemeClr>
                </a:solidFill>
              </a:rPr>
              <a:t>The Fraud Rule Manager (FRM) capability is a rules management solution that helps our Fraud Center team and issuers with rapid implementation and deployment of critical predictive fraud rules. </a:t>
            </a:r>
          </a:p>
          <a:p>
            <a:endParaRPr lang="en-US" sz="750" dirty="0">
              <a:solidFill>
                <a:schemeClr val="bg2">
                  <a:lumMod val="10000"/>
                </a:schemeClr>
              </a:solidFill>
            </a:endParaRPr>
          </a:p>
          <a:p>
            <a:r>
              <a:rPr lang="en-US" sz="1875" dirty="0">
                <a:solidFill>
                  <a:schemeClr val="bg2">
                    <a:lumMod val="10000"/>
                  </a:schemeClr>
                </a:solidFill>
              </a:rPr>
              <a:t>The capability provides a means by which issuers can create, maintain, and enhance fraud rules at the MasterCard enterprise level, enabling quick definition and implementation of predictive fraud rules that may help to reduce their fraud losses.</a:t>
            </a:r>
            <a:r>
              <a:rPr lang="en-US" sz="2100" dirty="0">
                <a:solidFill>
                  <a:schemeClr val="bg2">
                    <a:lumMod val="10000"/>
                  </a:schemeClr>
                </a:solidFill>
              </a:rPr>
              <a:t> </a:t>
            </a:r>
          </a:p>
          <a:p>
            <a:endParaRPr lang="en-US" sz="750" dirty="0">
              <a:solidFill>
                <a:schemeClr val="bg2">
                  <a:lumMod val="10000"/>
                </a:schemeClr>
              </a:solidFill>
            </a:endParaRPr>
          </a:p>
          <a:p>
            <a:r>
              <a:rPr lang="en-US" sz="1875" dirty="0">
                <a:solidFill>
                  <a:schemeClr val="bg2">
                    <a:lumMod val="10000"/>
                  </a:schemeClr>
                </a:solidFill>
              </a:rPr>
              <a:t>The FRM platform supports several existing MasterCard risk management services, providing the flexible integration within the entire suite of capabilities to address their portfolio activity monitoring needs.</a:t>
            </a:r>
          </a:p>
        </p:txBody>
      </p:sp>
      <p:sp>
        <p:nvSpPr>
          <p:cNvPr id="4" name="TextBox 3"/>
          <p:cNvSpPr txBox="1"/>
          <p:nvPr/>
        </p:nvSpPr>
        <p:spPr>
          <a:xfrm>
            <a:off x="228600" y="252676"/>
            <a:ext cx="8404412" cy="784830"/>
          </a:xfrm>
          <a:prstGeom prst="rect">
            <a:avLst/>
          </a:prstGeom>
          <a:noFill/>
        </p:spPr>
        <p:txBody>
          <a:bodyPr wrap="square" rtlCol="0">
            <a:spAutoFit/>
          </a:bodyPr>
          <a:lstStyle/>
          <a:p>
            <a:pPr algn="ctr"/>
            <a:r>
              <a:rPr lang="en-US" sz="3000" b="1" dirty="0">
                <a:solidFill>
                  <a:srgbClr val="0E3D86"/>
                </a:solidFill>
              </a:rPr>
              <a:t>MasterCard Fraud Rule </a:t>
            </a:r>
            <a:r>
              <a:rPr lang="en-US" sz="3000" b="1" dirty="0" smtClean="0">
                <a:solidFill>
                  <a:srgbClr val="0E3D86"/>
                </a:solidFill>
              </a:rPr>
              <a:t>Manager </a:t>
            </a:r>
            <a:r>
              <a:rPr lang="en-US" sz="3000" b="1" dirty="0">
                <a:solidFill>
                  <a:srgbClr val="0E3D86"/>
                </a:solidFill>
              </a:rPr>
              <a:t>(FRM</a:t>
            </a:r>
            <a:r>
              <a:rPr lang="en-US" sz="3000" b="1" dirty="0"/>
              <a:t>)</a:t>
            </a:r>
          </a:p>
          <a:p>
            <a:pPr algn="ctr"/>
            <a:r>
              <a:rPr lang="en-US" sz="1500" dirty="0" smtClean="0"/>
              <a:t>3rd </a:t>
            </a:r>
            <a:r>
              <a:rPr lang="en-US" sz="1500" dirty="0"/>
              <a:t>Quarter 2016</a:t>
            </a:r>
          </a:p>
        </p:txBody>
      </p:sp>
    </p:spTree>
    <p:extLst>
      <p:ext uri="{BB962C8B-B14F-4D97-AF65-F5344CB8AC3E}">
        <p14:creationId xmlns:p14="http://schemas.microsoft.com/office/powerpoint/2010/main" val="481708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228600" y="4809140"/>
            <a:ext cx="1447800" cy="202326"/>
          </a:xfrm>
          <a:prstGeom prst="rect">
            <a:avLst/>
          </a:prstGeom>
        </p:spPr>
        <p:txBody>
          <a:bodyPr/>
          <a:lstStyle/>
          <a:p>
            <a:fld id="{D27FDC77-4EA8-314C-A04D-680F4B7DC1B1}" type="slidenum">
              <a:rPr lang="en-US" smtClean="0"/>
              <a:pPr/>
              <a:t>22</a:t>
            </a:fld>
            <a:endParaRPr lang="en-US" dirty="0"/>
          </a:p>
        </p:txBody>
      </p:sp>
      <p:sp>
        <p:nvSpPr>
          <p:cNvPr id="3" name="TextBox 2"/>
          <p:cNvSpPr txBox="1"/>
          <p:nvPr/>
        </p:nvSpPr>
        <p:spPr>
          <a:xfrm>
            <a:off x="302559" y="1472452"/>
            <a:ext cx="8431306" cy="1384995"/>
          </a:xfrm>
          <a:prstGeom prst="rect">
            <a:avLst/>
          </a:prstGeom>
          <a:noFill/>
        </p:spPr>
        <p:txBody>
          <a:bodyPr wrap="square" rtlCol="0">
            <a:spAutoFit/>
          </a:bodyPr>
          <a:lstStyle/>
          <a:p>
            <a:r>
              <a:rPr lang="en-US" sz="2100" dirty="0"/>
              <a:t>MasterCard </a:t>
            </a:r>
            <a:r>
              <a:rPr lang="en-US" sz="2100" dirty="0" err="1" smtClean="0"/>
              <a:t>SafetyNet</a:t>
            </a:r>
            <a:r>
              <a:rPr lang="en-US" sz="2100" dirty="0" smtClean="0"/>
              <a:t> </a:t>
            </a:r>
            <a:r>
              <a:rPr lang="en-US" sz="2100" dirty="0"/>
              <a:t>does not determine the likelihood that an individual transaction is fraudulent; rather, it determines if a large- scale fraud event may be occurring so that issuers and our Fraud Center can take action to prevent further fraud.</a:t>
            </a:r>
          </a:p>
        </p:txBody>
      </p:sp>
      <p:sp>
        <p:nvSpPr>
          <p:cNvPr id="4" name="TextBox 3"/>
          <p:cNvSpPr txBox="1"/>
          <p:nvPr/>
        </p:nvSpPr>
        <p:spPr>
          <a:xfrm>
            <a:off x="228600" y="396932"/>
            <a:ext cx="8404412" cy="784830"/>
          </a:xfrm>
          <a:prstGeom prst="rect">
            <a:avLst/>
          </a:prstGeom>
          <a:noFill/>
        </p:spPr>
        <p:txBody>
          <a:bodyPr wrap="square" rtlCol="0">
            <a:spAutoFit/>
          </a:bodyPr>
          <a:lstStyle/>
          <a:p>
            <a:pPr algn="ctr"/>
            <a:r>
              <a:rPr lang="en-US" sz="3000" b="1" dirty="0">
                <a:solidFill>
                  <a:srgbClr val="0E3D86"/>
                </a:solidFill>
              </a:rPr>
              <a:t>MasterCard </a:t>
            </a:r>
            <a:r>
              <a:rPr lang="en-US" sz="3000" b="1" dirty="0" err="1">
                <a:solidFill>
                  <a:srgbClr val="0E3D86"/>
                </a:solidFill>
              </a:rPr>
              <a:t>SafetyNet</a:t>
            </a:r>
            <a:endParaRPr lang="en-US" sz="3000" b="1" dirty="0">
              <a:solidFill>
                <a:srgbClr val="0E3D86"/>
              </a:solidFill>
            </a:endParaRPr>
          </a:p>
          <a:p>
            <a:pPr algn="ctr"/>
            <a:r>
              <a:rPr lang="en-US" sz="1500" dirty="0" smtClean="0"/>
              <a:t>3rd </a:t>
            </a:r>
            <a:r>
              <a:rPr lang="en-US" sz="1500" dirty="0"/>
              <a:t>Quarter 2016</a:t>
            </a:r>
          </a:p>
        </p:txBody>
      </p:sp>
    </p:spTree>
    <p:extLst>
      <p:ext uri="{BB962C8B-B14F-4D97-AF65-F5344CB8AC3E}">
        <p14:creationId xmlns:p14="http://schemas.microsoft.com/office/powerpoint/2010/main" val="2680625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Fraud Trends</a:t>
            </a:r>
            <a:endParaRPr lang="en-US" sz="4000" dirty="0"/>
          </a:p>
        </p:txBody>
      </p:sp>
    </p:spTree>
    <p:extLst>
      <p:ext uri="{BB962C8B-B14F-4D97-AF65-F5344CB8AC3E}">
        <p14:creationId xmlns:p14="http://schemas.microsoft.com/office/powerpoint/2010/main" val="34387327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228600" y="4809140"/>
            <a:ext cx="1447800" cy="202326"/>
          </a:xfrm>
          <a:prstGeom prst="rect">
            <a:avLst/>
          </a:prstGeom>
        </p:spPr>
        <p:txBody>
          <a:bodyPr/>
          <a:lstStyle/>
          <a:p>
            <a:fld id="{D27FDC77-4EA8-314C-A04D-680F4B7DC1B1}" type="slidenum">
              <a:rPr lang="en-US" smtClean="0"/>
              <a:pPr/>
              <a:t>24</a:t>
            </a:fld>
            <a:endParaRPr lang="en-US" dirty="0"/>
          </a:p>
        </p:txBody>
      </p:sp>
      <p:sp>
        <p:nvSpPr>
          <p:cNvPr id="4" name="TextBox 3"/>
          <p:cNvSpPr txBox="1"/>
          <p:nvPr/>
        </p:nvSpPr>
        <p:spPr>
          <a:xfrm>
            <a:off x="76200" y="21727"/>
            <a:ext cx="8404412" cy="553998"/>
          </a:xfrm>
          <a:prstGeom prst="rect">
            <a:avLst/>
          </a:prstGeom>
          <a:noFill/>
        </p:spPr>
        <p:txBody>
          <a:bodyPr wrap="square" rtlCol="0">
            <a:spAutoFit/>
          </a:bodyPr>
          <a:lstStyle/>
          <a:p>
            <a:pPr algn="ctr"/>
            <a:r>
              <a:rPr lang="en-US" sz="3000" b="1" dirty="0">
                <a:solidFill>
                  <a:srgbClr val="0E3D86"/>
                </a:solidFill>
              </a:rPr>
              <a:t>Fraud Trends</a:t>
            </a:r>
          </a:p>
        </p:txBody>
      </p:sp>
      <p:sp>
        <p:nvSpPr>
          <p:cNvPr id="5" name="TextBox 4"/>
          <p:cNvSpPr txBox="1"/>
          <p:nvPr/>
        </p:nvSpPr>
        <p:spPr>
          <a:xfrm>
            <a:off x="315685" y="397305"/>
            <a:ext cx="8632372" cy="4161717"/>
          </a:xfrm>
          <a:prstGeom prst="rect">
            <a:avLst/>
          </a:prstGeom>
          <a:noFill/>
        </p:spPr>
        <p:txBody>
          <a:bodyPr wrap="square" rtlCol="0">
            <a:spAutoFit/>
          </a:bodyPr>
          <a:lstStyle/>
          <a:p>
            <a:r>
              <a:rPr lang="en-US" sz="1763" dirty="0">
                <a:solidFill>
                  <a:schemeClr val="bg2">
                    <a:lumMod val="25000"/>
                  </a:schemeClr>
                </a:solidFill>
              </a:rPr>
              <a:t>Data breaches that have resulted in various fraud trends:</a:t>
            </a:r>
          </a:p>
          <a:p>
            <a:pPr marL="1066800" indent="-1066800">
              <a:tabLst>
                <a:tab pos="1066800" algn="l"/>
              </a:tabLst>
            </a:pPr>
            <a:r>
              <a:rPr lang="en-US" sz="1763" b="1" dirty="0">
                <a:solidFill>
                  <a:schemeClr val="bg2">
                    <a:lumMod val="25000"/>
                  </a:schemeClr>
                </a:solidFill>
              </a:rPr>
              <a:t>Hotels</a:t>
            </a:r>
            <a:r>
              <a:rPr lang="en-US" sz="1763" dirty="0">
                <a:solidFill>
                  <a:schemeClr val="bg2">
                    <a:lumMod val="25000"/>
                  </a:schemeClr>
                </a:solidFill>
              </a:rPr>
              <a:t>	Hilton, Hyatt, Trump, Rosen, Starwood.   Announced in 2015 </a:t>
            </a:r>
            <a:r>
              <a:rPr lang="en-US" sz="1763" dirty="0" smtClean="0">
                <a:solidFill>
                  <a:schemeClr val="bg2">
                    <a:lumMod val="25000"/>
                  </a:schemeClr>
                </a:solidFill>
              </a:rPr>
              <a:t>but Visa/MasterCard </a:t>
            </a:r>
            <a:r>
              <a:rPr lang="en-US" sz="1763" dirty="0">
                <a:solidFill>
                  <a:schemeClr val="bg2">
                    <a:lumMod val="25000"/>
                  </a:schemeClr>
                </a:solidFill>
              </a:rPr>
              <a:t>are still sending out ADC/CAMS.</a:t>
            </a:r>
          </a:p>
          <a:p>
            <a:pPr marL="1066800" indent="-1066800">
              <a:tabLst>
                <a:tab pos="1066800" algn="l"/>
              </a:tabLst>
            </a:pPr>
            <a:r>
              <a:rPr lang="en-US" sz="1763" b="1" dirty="0">
                <a:solidFill>
                  <a:schemeClr val="bg2">
                    <a:lumMod val="25000"/>
                  </a:schemeClr>
                </a:solidFill>
              </a:rPr>
              <a:t>Landry’s</a:t>
            </a:r>
            <a:r>
              <a:rPr lang="en-US" sz="1763" dirty="0">
                <a:solidFill>
                  <a:schemeClr val="bg2">
                    <a:lumMod val="25000"/>
                  </a:schemeClr>
                </a:solidFill>
              </a:rPr>
              <a:t>	(owns 500 different properties).  We are seeing card present signature fraud as well as keyed entered travel  transactions.  Announced in 2015 but Visa/MasterCard are still sending out ADC/CAMS.</a:t>
            </a:r>
          </a:p>
          <a:p>
            <a:pPr marL="1066800" indent="-1066800">
              <a:tabLst>
                <a:tab pos="1066800" algn="l"/>
              </a:tabLst>
            </a:pPr>
            <a:r>
              <a:rPr lang="en-US" sz="1763" b="1" dirty="0">
                <a:solidFill>
                  <a:schemeClr val="bg2">
                    <a:lumMod val="25000"/>
                  </a:schemeClr>
                </a:solidFill>
              </a:rPr>
              <a:t>Wendy’s</a:t>
            </a:r>
            <a:r>
              <a:rPr lang="en-US" sz="1763" dirty="0">
                <a:solidFill>
                  <a:schemeClr val="bg2">
                    <a:lumMod val="25000"/>
                  </a:schemeClr>
                </a:solidFill>
              </a:rPr>
              <a:t>	Investigation is not complete.  We are seeing card present signature fraud.  The fraudsters are using the cards right in the cardholder’s home state knowing that Financial Institutions are hesitate to place restrictions on their own state.   Fraud is also being seen domestically and internationally.</a:t>
            </a:r>
          </a:p>
          <a:p>
            <a:pPr marL="1066800" indent="-1066800">
              <a:tabLst>
                <a:tab pos="1066800" algn="l"/>
              </a:tabLst>
            </a:pPr>
            <a:r>
              <a:rPr lang="en-US" sz="1763" b="1" dirty="0">
                <a:solidFill>
                  <a:schemeClr val="bg2">
                    <a:lumMod val="25000"/>
                  </a:schemeClr>
                </a:solidFill>
              </a:rPr>
              <a:t>Restaurants Unlimited</a:t>
            </a:r>
            <a:r>
              <a:rPr lang="en-US" sz="1763" dirty="0">
                <a:solidFill>
                  <a:schemeClr val="bg2">
                    <a:lumMod val="25000"/>
                  </a:schemeClr>
                </a:solidFill>
              </a:rPr>
              <a:t>   POS Provider- CA, CO, HI, IN, MN, OH, OR, TX, WA</a:t>
            </a:r>
          </a:p>
          <a:p>
            <a:pPr>
              <a:tabLst>
                <a:tab pos="1066800" algn="l"/>
              </a:tabLst>
            </a:pPr>
            <a:r>
              <a:rPr lang="en-US" sz="1763" dirty="0" smtClean="0">
                <a:solidFill>
                  <a:schemeClr val="bg2">
                    <a:lumMod val="25000"/>
                  </a:schemeClr>
                </a:solidFill>
              </a:rPr>
              <a:t>	Businesses </a:t>
            </a:r>
            <a:r>
              <a:rPr lang="en-US" sz="1763" dirty="0">
                <a:solidFill>
                  <a:schemeClr val="bg2">
                    <a:lumMod val="25000"/>
                  </a:schemeClr>
                </a:solidFill>
              </a:rPr>
              <a:t>that have personally identifiable information (PII)  such as </a:t>
            </a:r>
            <a:r>
              <a:rPr lang="en-US" sz="1763" dirty="0" smtClean="0">
                <a:solidFill>
                  <a:schemeClr val="bg2">
                    <a:lumMod val="25000"/>
                  </a:schemeClr>
                </a:solidFill>
              </a:rPr>
              <a:t>	Health </a:t>
            </a:r>
            <a:r>
              <a:rPr lang="en-US" sz="1763" dirty="0">
                <a:solidFill>
                  <a:schemeClr val="bg2">
                    <a:lumMod val="25000"/>
                  </a:schemeClr>
                </a:solidFill>
              </a:rPr>
              <a:t>Insurance.   Information can be used to gain access to cardholder’s </a:t>
            </a:r>
            <a:r>
              <a:rPr lang="en-US" sz="1763" dirty="0" smtClean="0">
                <a:solidFill>
                  <a:schemeClr val="bg2">
                    <a:lumMod val="25000"/>
                  </a:schemeClr>
                </a:solidFill>
              </a:rPr>
              <a:t>	accounts </a:t>
            </a:r>
            <a:r>
              <a:rPr lang="en-US" sz="1763" dirty="0">
                <a:solidFill>
                  <a:schemeClr val="bg2">
                    <a:lumMod val="25000"/>
                  </a:schemeClr>
                </a:solidFill>
              </a:rPr>
              <a:t>to change information like pin number or, add travel notes, </a:t>
            </a:r>
            <a:r>
              <a:rPr lang="en-US" sz="1763" dirty="0" smtClean="0">
                <a:solidFill>
                  <a:schemeClr val="bg2">
                    <a:lumMod val="25000"/>
                  </a:schemeClr>
                </a:solidFill>
              </a:rPr>
              <a:t>	increase </a:t>
            </a:r>
            <a:r>
              <a:rPr lang="en-US" sz="1763" dirty="0">
                <a:solidFill>
                  <a:schemeClr val="bg2">
                    <a:lumMod val="25000"/>
                  </a:schemeClr>
                </a:solidFill>
              </a:rPr>
              <a:t>Card Limits. </a:t>
            </a:r>
          </a:p>
        </p:txBody>
      </p:sp>
    </p:spTree>
    <p:extLst>
      <p:ext uri="{BB962C8B-B14F-4D97-AF65-F5344CB8AC3E}">
        <p14:creationId xmlns:p14="http://schemas.microsoft.com/office/powerpoint/2010/main" val="2237910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228600" y="4809140"/>
            <a:ext cx="1447800" cy="202326"/>
          </a:xfrm>
          <a:prstGeom prst="rect">
            <a:avLst/>
          </a:prstGeom>
        </p:spPr>
        <p:txBody>
          <a:bodyPr/>
          <a:lstStyle/>
          <a:p>
            <a:fld id="{D27FDC77-4EA8-314C-A04D-680F4B7DC1B1}" type="slidenum">
              <a:rPr lang="en-US" smtClean="0"/>
              <a:pPr/>
              <a:t>25</a:t>
            </a:fld>
            <a:endParaRPr lang="en-US" dirty="0"/>
          </a:p>
        </p:txBody>
      </p:sp>
      <p:sp>
        <p:nvSpPr>
          <p:cNvPr id="4" name="TextBox 3"/>
          <p:cNvSpPr txBox="1"/>
          <p:nvPr/>
        </p:nvSpPr>
        <p:spPr>
          <a:xfrm>
            <a:off x="76200" y="264801"/>
            <a:ext cx="8404412" cy="553998"/>
          </a:xfrm>
          <a:prstGeom prst="rect">
            <a:avLst/>
          </a:prstGeom>
          <a:noFill/>
        </p:spPr>
        <p:txBody>
          <a:bodyPr wrap="square" rtlCol="0">
            <a:spAutoFit/>
          </a:bodyPr>
          <a:lstStyle/>
          <a:p>
            <a:pPr algn="ctr"/>
            <a:r>
              <a:rPr lang="en-US" sz="3000" b="1" dirty="0">
                <a:solidFill>
                  <a:srgbClr val="0E3D86"/>
                </a:solidFill>
              </a:rPr>
              <a:t>Fraud Trends</a:t>
            </a:r>
          </a:p>
        </p:txBody>
      </p:sp>
      <p:sp>
        <p:nvSpPr>
          <p:cNvPr id="5" name="TextBox 4"/>
          <p:cNvSpPr txBox="1"/>
          <p:nvPr/>
        </p:nvSpPr>
        <p:spPr>
          <a:xfrm>
            <a:off x="381000" y="1041886"/>
            <a:ext cx="8632372" cy="2302618"/>
          </a:xfrm>
          <a:prstGeom prst="rect">
            <a:avLst/>
          </a:prstGeom>
          <a:noFill/>
        </p:spPr>
        <p:txBody>
          <a:bodyPr wrap="square" rtlCol="0">
            <a:spAutoFit/>
          </a:bodyPr>
          <a:lstStyle/>
          <a:p>
            <a:r>
              <a:rPr lang="en-US" dirty="0" smtClean="0">
                <a:solidFill>
                  <a:schemeClr val="bg2">
                    <a:lumMod val="25000"/>
                  </a:schemeClr>
                </a:solidFill>
              </a:rPr>
              <a:t>Beginning February 2016 increases </a:t>
            </a:r>
            <a:r>
              <a:rPr lang="en-US" dirty="0">
                <a:solidFill>
                  <a:schemeClr val="bg2">
                    <a:lumMod val="25000"/>
                  </a:schemeClr>
                </a:solidFill>
              </a:rPr>
              <a:t>in:</a:t>
            </a:r>
          </a:p>
          <a:p>
            <a:endParaRPr lang="en-US" dirty="0">
              <a:solidFill>
                <a:schemeClr val="bg2">
                  <a:lumMod val="25000"/>
                </a:schemeClr>
              </a:solidFill>
            </a:endParaRPr>
          </a:p>
          <a:p>
            <a:r>
              <a:rPr lang="en-US" dirty="0">
                <a:solidFill>
                  <a:schemeClr val="bg2">
                    <a:lumMod val="25000"/>
                  </a:schemeClr>
                </a:solidFill>
              </a:rPr>
              <a:t>MCC 5814 (Fast Food Restaurants)  CA</a:t>
            </a:r>
            <a:r>
              <a:rPr lang="en-US" dirty="0" smtClean="0">
                <a:solidFill>
                  <a:schemeClr val="bg2">
                    <a:lumMod val="25000"/>
                  </a:schemeClr>
                </a:solidFill>
              </a:rPr>
              <a:t>, FL, GA</a:t>
            </a:r>
            <a:r>
              <a:rPr lang="en-US" dirty="0">
                <a:solidFill>
                  <a:schemeClr val="bg2">
                    <a:lumMod val="25000"/>
                  </a:schemeClr>
                </a:solidFill>
              </a:rPr>
              <a:t>, </a:t>
            </a:r>
            <a:r>
              <a:rPr lang="en-US" dirty="0" smtClean="0">
                <a:solidFill>
                  <a:schemeClr val="bg2">
                    <a:lumMod val="25000"/>
                  </a:schemeClr>
                </a:solidFill>
              </a:rPr>
              <a:t>IL,NY, TX</a:t>
            </a:r>
            <a:r>
              <a:rPr lang="en-US" dirty="0">
                <a:solidFill>
                  <a:schemeClr val="bg2">
                    <a:lumMod val="25000"/>
                  </a:schemeClr>
                </a:solidFill>
              </a:rPr>
              <a:t>. </a:t>
            </a:r>
          </a:p>
          <a:p>
            <a:r>
              <a:rPr lang="en-US" dirty="0">
                <a:solidFill>
                  <a:schemeClr val="bg2">
                    <a:lumMod val="25000"/>
                  </a:schemeClr>
                </a:solidFill>
              </a:rPr>
              <a:t>MCC 6010 (Financial Institutions –Manual Cash Disbursements)  </a:t>
            </a:r>
            <a:r>
              <a:rPr lang="en-US" dirty="0" smtClean="0">
                <a:solidFill>
                  <a:schemeClr val="bg2">
                    <a:lumMod val="25000"/>
                  </a:schemeClr>
                </a:solidFill>
              </a:rPr>
              <a:t>CA, NY  </a:t>
            </a:r>
            <a:endParaRPr lang="en-US" dirty="0">
              <a:solidFill>
                <a:schemeClr val="bg2">
                  <a:lumMod val="25000"/>
                </a:schemeClr>
              </a:solidFill>
            </a:endParaRPr>
          </a:p>
          <a:p>
            <a:endParaRPr lang="en-US" dirty="0">
              <a:solidFill>
                <a:schemeClr val="bg2">
                  <a:lumMod val="25000"/>
                </a:schemeClr>
              </a:solidFill>
            </a:endParaRPr>
          </a:p>
          <a:p>
            <a:r>
              <a:rPr lang="en-US" dirty="0">
                <a:solidFill>
                  <a:schemeClr val="bg2">
                    <a:lumMod val="25000"/>
                  </a:schemeClr>
                </a:solidFill>
              </a:rPr>
              <a:t>ATM withdrawal fraud - S</a:t>
            </a:r>
            <a:r>
              <a:rPr lang="en-US" dirty="0" smtClean="0">
                <a:solidFill>
                  <a:schemeClr val="bg2">
                    <a:lumMod val="25000"/>
                  </a:schemeClr>
                </a:solidFill>
              </a:rPr>
              <a:t>kimmers </a:t>
            </a:r>
            <a:r>
              <a:rPr lang="en-US" dirty="0">
                <a:solidFill>
                  <a:schemeClr val="bg2">
                    <a:lumMod val="25000"/>
                  </a:schemeClr>
                </a:solidFill>
              </a:rPr>
              <a:t>placed across the USA at </a:t>
            </a:r>
            <a:r>
              <a:rPr lang="en-US" dirty="0" smtClean="0">
                <a:solidFill>
                  <a:schemeClr val="bg2">
                    <a:lumMod val="25000"/>
                  </a:schemeClr>
                </a:solidFill>
              </a:rPr>
              <a:t>stand-alone ATMs </a:t>
            </a:r>
            <a:r>
              <a:rPr lang="en-US" dirty="0">
                <a:solidFill>
                  <a:schemeClr val="bg2">
                    <a:lumMod val="25000"/>
                  </a:schemeClr>
                </a:solidFill>
              </a:rPr>
              <a:t>and gas stations </a:t>
            </a:r>
          </a:p>
          <a:p>
            <a:endParaRPr lang="en-US" sz="1763" dirty="0"/>
          </a:p>
        </p:txBody>
      </p:sp>
    </p:spTree>
    <p:extLst>
      <p:ext uri="{BB962C8B-B14F-4D97-AF65-F5344CB8AC3E}">
        <p14:creationId xmlns:p14="http://schemas.microsoft.com/office/powerpoint/2010/main" val="14583047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228600" y="4809140"/>
            <a:ext cx="1447800" cy="202326"/>
          </a:xfrm>
          <a:prstGeom prst="rect">
            <a:avLst/>
          </a:prstGeom>
        </p:spPr>
        <p:txBody>
          <a:bodyPr/>
          <a:lstStyle/>
          <a:p>
            <a:fld id="{D27FDC77-4EA8-314C-A04D-680F4B7DC1B1}" type="slidenum">
              <a:rPr lang="en-US" smtClean="0"/>
              <a:pPr/>
              <a:t>26</a:t>
            </a:fld>
            <a:endParaRPr lang="en-US" dirty="0"/>
          </a:p>
        </p:txBody>
      </p:sp>
      <p:sp>
        <p:nvSpPr>
          <p:cNvPr id="4" name="TextBox 3"/>
          <p:cNvSpPr txBox="1"/>
          <p:nvPr/>
        </p:nvSpPr>
        <p:spPr>
          <a:xfrm>
            <a:off x="76200" y="264801"/>
            <a:ext cx="8404412" cy="553998"/>
          </a:xfrm>
          <a:prstGeom prst="rect">
            <a:avLst/>
          </a:prstGeom>
          <a:noFill/>
        </p:spPr>
        <p:txBody>
          <a:bodyPr wrap="square" rtlCol="0">
            <a:spAutoFit/>
          </a:bodyPr>
          <a:lstStyle/>
          <a:p>
            <a:pPr algn="ctr"/>
            <a:r>
              <a:rPr lang="en-US" sz="3000" b="1" dirty="0">
                <a:solidFill>
                  <a:srgbClr val="0E3D86"/>
                </a:solidFill>
              </a:rPr>
              <a:t>Fraud Trends</a:t>
            </a:r>
          </a:p>
        </p:txBody>
      </p:sp>
      <p:sp>
        <p:nvSpPr>
          <p:cNvPr id="5" name="TextBox 4"/>
          <p:cNvSpPr txBox="1"/>
          <p:nvPr/>
        </p:nvSpPr>
        <p:spPr>
          <a:xfrm>
            <a:off x="381000" y="823623"/>
            <a:ext cx="8632372" cy="3693319"/>
          </a:xfrm>
          <a:prstGeom prst="rect">
            <a:avLst/>
          </a:prstGeom>
          <a:noFill/>
        </p:spPr>
        <p:txBody>
          <a:bodyPr wrap="square" rtlCol="0">
            <a:spAutoFit/>
          </a:bodyPr>
          <a:lstStyle/>
          <a:p>
            <a:r>
              <a:rPr lang="en-US" b="1" dirty="0">
                <a:solidFill>
                  <a:schemeClr val="bg2">
                    <a:lumMod val="25000"/>
                  </a:schemeClr>
                </a:solidFill>
              </a:rPr>
              <a:t>Countries to consider blocking</a:t>
            </a:r>
            <a:endParaRPr lang="en-US" dirty="0">
              <a:solidFill>
                <a:schemeClr val="bg2">
                  <a:lumMod val="25000"/>
                </a:schemeClr>
              </a:solidFill>
            </a:endParaRPr>
          </a:p>
          <a:p>
            <a:pPr>
              <a:tabLst>
                <a:tab pos="217885" algn="l"/>
              </a:tabLst>
            </a:pPr>
            <a:endParaRPr lang="en-US" dirty="0" smtClean="0">
              <a:solidFill>
                <a:schemeClr val="bg2">
                  <a:lumMod val="25000"/>
                </a:schemeClr>
              </a:solidFill>
            </a:endParaRPr>
          </a:p>
          <a:p>
            <a:pPr>
              <a:tabLst>
                <a:tab pos="217885" algn="l"/>
              </a:tabLst>
            </a:pPr>
            <a:r>
              <a:rPr lang="en-US" dirty="0" smtClean="0">
                <a:solidFill>
                  <a:schemeClr val="bg2">
                    <a:lumMod val="25000"/>
                  </a:schemeClr>
                </a:solidFill>
              </a:rPr>
              <a:t>Card </a:t>
            </a:r>
            <a:r>
              <a:rPr lang="en-US" dirty="0">
                <a:solidFill>
                  <a:schemeClr val="bg2">
                    <a:lumMod val="25000"/>
                  </a:schemeClr>
                </a:solidFill>
              </a:rPr>
              <a:t>Present various merchants:</a:t>
            </a:r>
          </a:p>
          <a:p>
            <a:pPr>
              <a:tabLst>
                <a:tab pos="217885" algn="l"/>
                <a:tab pos="3515916" algn="l"/>
              </a:tabLst>
            </a:pPr>
            <a:r>
              <a:rPr lang="en-US" dirty="0">
                <a:solidFill>
                  <a:schemeClr val="bg2">
                    <a:lumMod val="25000"/>
                  </a:schemeClr>
                </a:solidFill>
              </a:rPr>
              <a:t>	India 356	Nigeria 566</a:t>
            </a:r>
          </a:p>
          <a:p>
            <a:pPr>
              <a:tabLst>
                <a:tab pos="217885" algn="l"/>
                <a:tab pos="3515916" algn="l"/>
              </a:tabLst>
            </a:pPr>
            <a:r>
              <a:rPr lang="en-US" dirty="0">
                <a:solidFill>
                  <a:schemeClr val="bg2">
                    <a:lumMod val="25000"/>
                  </a:schemeClr>
                </a:solidFill>
              </a:rPr>
              <a:t>	Saudi Arabia 682	</a:t>
            </a:r>
            <a:r>
              <a:rPr lang="en-US" dirty="0" smtClean="0">
                <a:solidFill>
                  <a:schemeClr val="bg2">
                    <a:lumMod val="25000"/>
                  </a:schemeClr>
                </a:solidFill>
              </a:rPr>
              <a:t>Dominican </a:t>
            </a:r>
            <a:r>
              <a:rPr lang="en-US" dirty="0">
                <a:solidFill>
                  <a:schemeClr val="bg2">
                    <a:lumMod val="25000"/>
                  </a:schemeClr>
                </a:solidFill>
              </a:rPr>
              <a:t>Republic 214</a:t>
            </a:r>
          </a:p>
          <a:p>
            <a:pPr>
              <a:tabLst>
                <a:tab pos="217885" algn="l"/>
                <a:tab pos="3515916" algn="l"/>
              </a:tabLst>
            </a:pPr>
            <a:r>
              <a:rPr lang="en-US" dirty="0">
                <a:solidFill>
                  <a:schemeClr val="bg2">
                    <a:lumMod val="25000"/>
                  </a:schemeClr>
                </a:solidFill>
              </a:rPr>
              <a:t>	China 156	Uganda 800	</a:t>
            </a:r>
          </a:p>
          <a:p>
            <a:pPr>
              <a:tabLst>
                <a:tab pos="217885" algn="l"/>
                <a:tab pos="3515916" algn="l"/>
              </a:tabLst>
            </a:pPr>
            <a:r>
              <a:rPr lang="en-US" dirty="0">
                <a:solidFill>
                  <a:schemeClr val="bg2">
                    <a:lumMod val="25000"/>
                  </a:schemeClr>
                </a:solidFill>
              </a:rPr>
              <a:t>	Indonesia 360	</a:t>
            </a:r>
            <a:r>
              <a:rPr lang="en-US" dirty="0" smtClean="0">
                <a:solidFill>
                  <a:schemeClr val="bg2">
                    <a:lumMod val="25000"/>
                  </a:schemeClr>
                </a:solidFill>
              </a:rPr>
              <a:t>Ivory </a:t>
            </a:r>
            <a:r>
              <a:rPr lang="en-US" dirty="0">
                <a:solidFill>
                  <a:schemeClr val="bg2">
                    <a:lumMod val="25000"/>
                  </a:schemeClr>
                </a:solidFill>
              </a:rPr>
              <a:t>Coast 384</a:t>
            </a:r>
          </a:p>
          <a:p>
            <a:pPr>
              <a:tabLst>
                <a:tab pos="217885" algn="l"/>
                <a:tab pos="3515916" algn="l"/>
              </a:tabLst>
            </a:pPr>
            <a:r>
              <a:rPr lang="en-US" dirty="0">
                <a:solidFill>
                  <a:schemeClr val="bg2">
                    <a:lumMod val="25000"/>
                  </a:schemeClr>
                </a:solidFill>
              </a:rPr>
              <a:t>	South Africa 710	Ghana 288</a:t>
            </a:r>
          </a:p>
          <a:p>
            <a:pPr>
              <a:tabLst>
                <a:tab pos="217885" algn="l"/>
                <a:tab pos="3515916" algn="l"/>
              </a:tabLst>
            </a:pPr>
            <a:r>
              <a:rPr lang="en-US" dirty="0">
                <a:solidFill>
                  <a:schemeClr val="bg2">
                    <a:lumMod val="25000"/>
                  </a:schemeClr>
                </a:solidFill>
              </a:rPr>
              <a:t>	Qatar 634	Egypt 818</a:t>
            </a:r>
          </a:p>
          <a:p>
            <a:pPr>
              <a:tabLst>
                <a:tab pos="217885" algn="l"/>
                <a:tab pos="3515916" algn="l"/>
              </a:tabLst>
            </a:pPr>
            <a:r>
              <a:rPr lang="en-US" dirty="0">
                <a:solidFill>
                  <a:schemeClr val="bg2">
                    <a:lumMod val="25000"/>
                  </a:schemeClr>
                </a:solidFill>
              </a:rPr>
              <a:t>	Brazil 076	Vietnam 704</a:t>
            </a:r>
          </a:p>
          <a:p>
            <a:pPr>
              <a:tabLst>
                <a:tab pos="217885" algn="l"/>
                <a:tab pos="3515916" algn="l"/>
              </a:tabLst>
            </a:pPr>
            <a:r>
              <a:rPr lang="en-US" dirty="0">
                <a:solidFill>
                  <a:schemeClr val="bg2">
                    <a:lumMod val="25000"/>
                  </a:schemeClr>
                </a:solidFill>
              </a:rPr>
              <a:t>	Turkey 792	Jordan </a:t>
            </a:r>
            <a:r>
              <a:rPr lang="en-US" dirty="0" smtClean="0">
                <a:solidFill>
                  <a:schemeClr val="bg2">
                    <a:lumMod val="25000"/>
                  </a:schemeClr>
                </a:solidFill>
              </a:rPr>
              <a:t>400</a:t>
            </a:r>
          </a:p>
          <a:p>
            <a:pPr>
              <a:tabLst>
                <a:tab pos="217885" algn="l"/>
                <a:tab pos="3515916" algn="l"/>
              </a:tabLst>
            </a:pPr>
            <a:endParaRPr lang="en-US" dirty="0">
              <a:solidFill>
                <a:schemeClr val="bg2">
                  <a:lumMod val="25000"/>
                </a:schemeClr>
              </a:solidFill>
            </a:endParaRPr>
          </a:p>
          <a:p>
            <a:r>
              <a:rPr lang="en-US" b="1" dirty="0">
                <a:solidFill>
                  <a:schemeClr val="bg2">
                    <a:lumMod val="25000"/>
                  </a:schemeClr>
                </a:solidFill>
              </a:rPr>
              <a:t>Warning </a:t>
            </a:r>
            <a:r>
              <a:rPr lang="en-US" dirty="0">
                <a:solidFill>
                  <a:schemeClr val="bg2">
                    <a:lumMod val="25000"/>
                  </a:schemeClr>
                </a:solidFill>
              </a:rPr>
              <a:t>for cardholders who use the ATMs </a:t>
            </a:r>
            <a:r>
              <a:rPr lang="en-US" dirty="0" smtClean="0">
                <a:solidFill>
                  <a:schemeClr val="bg2">
                    <a:lumMod val="25000"/>
                  </a:schemeClr>
                </a:solidFill>
              </a:rPr>
              <a:t>in Mexico</a:t>
            </a:r>
            <a:r>
              <a:rPr lang="en-US" dirty="0">
                <a:solidFill>
                  <a:schemeClr val="bg2">
                    <a:lumMod val="25000"/>
                  </a:schemeClr>
                </a:solidFill>
              </a:rPr>
              <a:t>, Brazil, </a:t>
            </a:r>
            <a:r>
              <a:rPr lang="en-US" dirty="0" smtClean="0">
                <a:solidFill>
                  <a:schemeClr val="bg2">
                    <a:lumMod val="25000"/>
                  </a:schemeClr>
                </a:solidFill>
              </a:rPr>
              <a:t>and Colombi</a:t>
            </a:r>
            <a:r>
              <a:rPr lang="en-US" dirty="0" smtClean="0"/>
              <a:t>a</a:t>
            </a:r>
            <a:endParaRPr lang="en-US" sz="1763" dirty="0"/>
          </a:p>
        </p:txBody>
      </p:sp>
    </p:spTree>
    <p:extLst>
      <p:ext uri="{BB962C8B-B14F-4D97-AF65-F5344CB8AC3E}">
        <p14:creationId xmlns:p14="http://schemas.microsoft.com/office/powerpoint/2010/main" val="36907878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ATM</a:t>
            </a:r>
            <a:endParaRPr lang="en-US" sz="4000" dirty="0"/>
          </a:p>
        </p:txBody>
      </p:sp>
    </p:spTree>
    <p:extLst>
      <p:ext uri="{BB962C8B-B14F-4D97-AF65-F5344CB8AC3E}">
        <p14:creationId xmlns:p14="http://schemas.microsoft.com/office/powerpoint/2010/main" val="2674850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228600" y="4809140"/>
            <a:ext cx="1447800" cy="202326"/>
          </a:xfrm>
          <a:prstGeom prst="rect">
            <a:avLst/>
          </a:prstGeom>
        </p:spPr>
        <p:txBody>
          <a:bodyPr/>
          <a:lstStyle/>
          <a:p>
            <a:fld id="{D27FDC77-4EA8-314C-A04D-680F4B7DC1B1}" type="slidenum">
              <a:rPr lang="en-US" smtClean="0"/>
              <a:pPr/>
              <a:t>28</a:t>
            </a:fld>
            <a:endParaRPr lang="en-US" dirty="0"/>
          </a:p>
        </p:txBody>
      </p:sp>
      <p:sp>
        <p:nvSpPr>
          <p:cNvPr id="4" name="TextBox 3"/>
          <p:cNvSpPr txBox="1"/>
          <p:nvPr/>
        </p:nvSpPr>
        <p:spPr>
          <a:xfrm>
            <a:off x="108857" y="140858"/>
            <a:ext cx="8404412" cy="553998"/>
          </a:xfrm>
          <a:prstGeom prst="rect">
            <a:avLst/>
          </a:prstGeom>
          <a:noFill/>
        </p:spPr>
        <p:txBody>
          <a:bodyPr wrap="square" rtlCol="0">
            <a:spAutoFit/>
          </a:bodyPr>
          <a:lstStyle/>
          <a:p>
            <a:pPr algn="ctr"/>
            <a:r>
              <a:rPr lang="en-US" sz="3000" b="1" dirty="0">
                <a:solidFill>
                  <a:srgbClr val="0E3D86"/>
                </a:solidFill>
              </a:rPr>
              <a:t>CPS Direct</a:t>
            </a:r>
          </a:p>
        </p:txBody>
      </p:sp>
      <p:sp>
        <p:nvSpPr>
          <p:cNvPr id="5" name="TextBox 4"/>
          <p:cNvSpPr txBox="1"/>
          <p:nvPr/>
        </p:nvSpPr>
        <p:spPr>
          <a:xfrm>
            <a:off x="413658" y="671773"/>
            <a:ext cx="8186057" cy="3901068"/>
          </a:xfrm>
          <a:prstGeom prst="rect">
            <a:avLst/>
          </a:prstGeom>
          <a:noFill/>
        </p:spPr>
        <p:txBody>
          <a:bodyPr wrap="square" rtlCol="0">
            <a:spAutoFit/>
          </a:bodyPr>
          <a:lstStyle/>
          <a:p>
            <a:pPr marL="2231231" indent="-2231231">
              <a:tabLst>
                <a:tab pos="2231231" algn="l"/>
              </a:tabLst>
            </a:pPr>
            <a:r>
              <a:rPr lang="en-US" sz="1650" b="1" u="sng" dirty="0"/>
              <a:t>Card </a:t>
            </a:r>
            <a:r>
              <a:rPr lang="en-US" sz="1650" b="1" u="sng" dirty="0" smtClean="0"/>
              <a:t>Management</a:t>
            </a:r>
            <a:r>
              <a:rPr lang="en-US" sz="1650" dirty="0"/>
              <a:t>	Integration</a:t>
            </a:r>
            <a:br>
              <a:rPr lang="en-US" sz="1650" dirty="0"/>
            </a:br>
            <a:r>
              <a:rPr lang="en-US" sz="1650" dirty="0"/>
              <a:t>Stored at the Core Level (Accessed from any Teller Terminal)</a:t>
            </a:r>
          </a:p>
          <a:p>
            <a:pPr marL="2231231" indent="-2231231">
              <a:tabLst>
                <a:tab pos="2231231" algn="l"/>
              </a:tabLst>
            </a:pPr>
            <a:endParaRPr lang="en-US" sz="1650" dirty="0"/>
          </a:p>
          <a:p>
            <a:pPr marL="2231231" indent="-2231231">
              <a:tabLst>
                <a:tab pos="2231231" algn="l"/>
              </a:tabLst>
            </a:pPr>
            <a:r>
              <a:rPr lang="en-US" sz="1650" b="1" u="sng" dirty="0"/>
              <a:t>Transaction </a:t>
            </a:r>
            <a:r>
              <a:rPr lang="en-US" sz="1650" b="1" dirty="0" smtClean="0"/>
              <a:t>History 	</a:t>
            </a:r>
            <a:r>
              <a:rPr lang="en-US" sz="1650" dirty="0" smtClean="0"/>
              <a:t>Stored </a:t>
            </a:r>
            <a:r>
              <a:rPr lang="en-US" sz="1650" dirty="0"/>
              <a:t>at the Core Level</a:t>
            </a:r>
          </a:p>
          <a:p>
            <a:pPr marL="2231231" indent="-2231231">
              <a:tabLst>
                <a:tab pos="2231231" algn="l"/>
              </a:tabLst>
            </a:pPr>
            <a:endParaRPr lang="en-US" sz="1650" dirty="0"/>
          </a:p>
          <a:p>
            <a:pPr marL="2231231" indent="-2231231">
              <a:tabLst>
                <a:tab pos="2231231" algn="l"/>
              </a:tabLst>
            </a:pPr>
            <a:r>
              <a:rPr lang="en-US" sz="1650" b="1" u="sng" dirty="0"/>
              <a:t>Transaction </a:t>
            </a:r>
            <a:r>
              <a:rPr lang="en-US" sz="1650" b="1" u="sng" dirty="0" err="1" smtClean="0"/>
              <a:t>Maint</a:t>
            </a:r>
            <a:r>
              <a:rPr lang="en-US" sz="1650" dirty="0"/>
              <a:t>	Same</a:t>
            </a:r>
          </a:p>
          <a:p>
            <a:pPr marL="2231231" indent="-2231231">
              <a:tabLst>
                <a:tab pos="2231231" algn="l"/>
              </a:tabLst>
            </a:pPr>
            <a:endParaRPr lang="en-US" sz="1650" dirty="0"/>
          </a:p>
          <a:p>
            <a:pPr marL="2231231" indent="-2231231">
              <a:tabLst>
                <a:tab pos="2231231" algn="l"/>
              </a:tabLst>
            </a:pPr>
            <a:r>
              <a:rPr lang="en-US" sz="1650" b="1" u="sng" dirty="0"/>
              <a:t>ATM Driving </a:t>
            </a:r>
            <a:r>
              <a:rPr lang="en-US" sz="1650" b="1" dirty="0"/>
              <a:t>	</a:t>
            </a:r>
            <a:r>
              <a:rPr lang="en-US" sz="1650" dirty="0"/>
              <a:t>(Called EAD, Enhanced ATM Driving)			</a:t>
            </a:r>
          </a:p>
          <a:p>
            <a:pPr marL="2231231" indent="-2231231">
              <a:tabLst>
                <a:tab pos="2231231" algn="l"/>
              </a:tabLst>
            </a:pPr>
            <a:r>
              <a:rPr lang="en-US" sz="1650" dirty="0"/>
              <a:t>	Access via a Web Portal</a:t>
            </a:r>
          </a:p>
          <a:p>
            <a:pPr marL="2231231" indent="-2231231">
              <a:tabLst>
                <a:tab pos="2231231" algn="l"/>
              </a:tabLst>
            </a:pPr>
            <a:r>
              <a:rPr lang="en-US" sz="1650" dirty="0"/>
              <a:t>	ATM Notifications via FAX &amp; E-Mail</a:t>
            </a:r>
          </a:p>
          <a:p>
            <a:pPr marL="2231231" indent="-2231231">
              <a:tabLst>
                <a:tab pos="2231231" algn="l"/>
              </a:tabLst>
            </a:pPr>
            <a:r>
              <a:rPr lang="en-US" sz="1650" dirty="0"/>
              <a:t>	Improved Reporting</a:t>
            </a:r>
          </a:p>
          <a:p>
            <a:pPr marL="2231231" indent="-2231231">
              <a:tabLst>
                <a:tab pos="2231231" algn="l"/>
              </a:tabLst>
            </a:pPr>
            <a:r>
              <a:rPr lang="en-US" sz="1650" dirty="0"/>
              <a:t>	Easy Balancing</a:t>
            </a:r>
          </a:p>
          <a:p>
            <a:pPr marL="2231231" indent="-2231231">
              <a:tabLst>
                <a:tab pos="2231231" algn="l"/>
              </a:tabLst>
            </a:pPr>
            <a:r>
              <a:rPr lang="en-US" sz="1650" dirty="0"/>
              <a:t>	Remote Journals</a:t>
            </a:r>
          </a:p>
          <a:p>
            <a:pPr marL="2231231" indent="-2231231">
              <a:tabLst>
                <a:tab pos="2231231" algn="l"/>
              </a:tabLst>
            </a:pPr>
            <a:r>
              <a:rPr lang="en-US" sz="1650" dirty="0"/>
              <a:t>	Remote Balancing</a:t>
            </a:r>
          </a:p>
          <a:p>
            <a:pPr marL="2231231" indent="-2231231">
              <a:tabLst>
                <a:tab pos="2231231" algn="l"/>
              </a:tabLst>
            </a:pPr>
            <a:r>
              <a:rPr lang="en-US" sz="1650" dirty="0"/>
              <a:t>	SUPPORTS EMV at the ATM ACQUIRER LEVEL	</a:t>
            </a:r>
            <a:r>
              <a:rPr lang="en-US" sz="1350" dirty="0">
                <a:solidFill>
                  <a:srgbClr val="00549F"/>
                </a:solidFill>
              </a:rPr>
              <a:t>	</a:t>
            </a:r>
          </a:p>
        </p:txBody>
      </p:sp>
    </p:spTree>
    <p:extLst>
      <p:ext uri="{BB962C8B-B14F-4D97-AF65-F5344CB8AC3E}">
        <p14:creationId xmlns:p14="http://schemas.microsoft.com/office/powerpoint/2010/main" val="27661406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E3D86"/>
                </a:solidFill>
              </a:rPr>
              <a:t>Overdraft Protection Notification</a:t>
            </a:r>
            <a:endParaRPr lang="en-US" dirty="0">
              <a:solidFill>
                <a:srgbClr val="0E3D86"/>
              </a:solidFill>
            </a:endParaRPr>
          </a:p>
        </p:txBody>
      </p:sp>
      <p:sp>
        <p:nvSpPr>
          <p:cNvPr id="3" name="Content Placeholder 2"/>
          <p:cNvSpPr>
            <a:spLocks noGrp="1"/>
          </p:cNvSpPr>
          <p:nvPr>
            <p:ph idx="1"/>
          </p:nvPr>
        </p:nvSpPr>
        <p:spPr>
          <a:xfrm>
            <a:off x="457200" y="1200151"/>
            <a:ext cx="8229600" cy="2702776"/>
          </a:xfrm>
        </p:spPr>
        <p:txBody>
          <a:bodyPr>
            <a:normAutofit fontScale="70000" lnSpcReduction="20000"/>
          </a:bodyPr>
          <a:lstStyle/>
          <a:p>
            <a:r>
              <a:rPr lang="en-US" dirty="0"/>
              <a:t>ATM Overdraft Protection (ODP) Screens are now available to </a:t>
            </a:r>
            <a:r>
              <a:rPr lang="en-US" dirty="0" err="1"/>
              <a:t>SilverLake</a:t>
            </a:r>
            <a:r>
              <a:rPr lang="en-US" dirty="0"/>
              <a:t> and 20/20 customers on the Direct Platform with EAD driving the ATMs.</a:t>
            </a:r>
          </a:p>
          <a:p>
            <a:pPr marL="0" indent="0">
              <a:buNone/>
            </a:pPr>
            <a:r>
              <a:rPr lang="en-US" dirty="0"/>
              <a:t> </a:t>
            </a:r>
          </a:p>
          <a:p>
            <a:r>
              <a:rPr lang="en-US" dirty="0"/>
              <a:t>ATM ODP Screens provide a cardholder with an ATM screen notification stating they will overdraft their account if they proceed with making the withdrawal. The ODP screen gives the cardholder the option to continue with the withdrawal and accept an overdraft fee or to cancel the transaction and no fee is assessed. When a withdrawal transaction is cancelled by the cardholder, your JHA Host system will receive a reversal of the withdrawal. </a:t>
            </a:r>
          </a:p>
          <a:p>
            <a:endParaRPr lang="en-US" dirty="0"/>
          </a:p>
        </p:txBody>
      </p:sp>
    </p:spTree>
    <p:extLst>
      <p:ext uri="{BB962C8B-B14F-4D97-AF65-F5344CB8AC3E}">
        <p14:creationId xmlns:p14="http://schemas.microsoft.com/office/powerpoint/2010/main" val="3726556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E3D86"/>
                </a:solidFill>
              </a:rPr>
              <a:t>Agenda</a:t>
            </a:r>
            <a:endParaRPr lang="en-US" dirty="0">
              <a:solidFill>
                <a:srgbClr val="0E3D86"/>
              </a:solidFill>
            </a:endParaRPr>
          </a:p>
        </p:txBody>
      </p:sp>
      <p:sp>
        <p:nvSpPr>
          <p:cNvPr id="3" name="Content Placeholder 2"/>
          <p:cNvSpPr>
            <a:spLocks noGrp="1"/>
          </p:cNvSpPr>
          <p:nvPr>
            <p:ph idx="1"/>
          </p:nvPr>
        </p:nvSpPr>
        <p:spPr>
          <a:xfrm>
            <a:off x="457200" y="1041247"/>
            <a:ext cx="8229600" cy="3394472"/>
          </a:xfrm>
        </p:spPr>
        <p:txBody>
          <a:bodyPr/>
          <a:lstStyle/>
          <a:p>
            <a:r>
              <a:rPr lang="en-US" dirty="0" smtClean="0">
                <a:solidFill>
                  <a:schemeClr val="bg2">
                    <a:lumMod val="25000"/>
                  </a:schemeClr>
                </a:solidFill>
              </a:rPr>
              <a:t>EMV </a:t>
            </a:r>
          </a:p>
          <a:p>
            <a:r>
              <a:rPr lang="en-US" dirty="0" smtClean="0">
                <a:solidFill>
                  <a:schemeClr val="bg2">
                    <a:lumMod val="25000"/>
                  </a:schemeClr>
                </a:solidFill>
              </a:rPr>
              <a:t>Digital Wallet/Tokenization</a:t>
            </a:r>
          </a:p>
          <a:p>
            <a:r>
              <a:rPr lang="en-US" dirty="0" smtClean="0">
                <a:solidFill>
                  <a:schemeClr val="bg2">
                    <a:lumMod val="25000"/>
                  </a:schemeClr>
                </a:solidFill>
              </a:rPr>
              <a:t>Fraud Products</a:t>
            </a:r>
          </a:p>
          <a:p>
            <a:pPr lvl="1"/>
            <a:r>
              <a:rPr lang="en-US" dirty="0" smtClean="0">
                <a:solidFill>
                  <a:schemeClr val="bg2">
                    <a:lumMod val="25000"/>
                  </a:schemeClr>
                </a:solidFill>
              </a:rPr>
              <a:t>Including Falcon update</a:t>
            </a:r>
          </a:p>
          <a:p>
            <a:r>
              <a:rPr lang="en-US" dirty="0" smtClean="0">
                <a:solidFill>
                  <a:schemeClr val="bg2">
                    <a:lumMod val="25000"/>
                  </a:schemeClr>
                </a:solidFill>
              </a:rPr>
              <a:t>Fraud Trends</a:t>
            </a:r>
          </a:p>
          <a:p>
            <a:r>
              <a:rPr lang="en-US" dirty="0" smtClean="0">
                <a:solidFill>
                  <a:schemeClr val="bg2">
                    <a:lumMod val="25000"/>
                  </a:schemeClr>
                </a:solidFill>
              </a:rPr>
              <a:t>ATM </a:t>
            </a:r>
          </a:p>
        </p:txBody>
      </p:sp>
    </p:spTree>
    <p:extLst>
      <p:ext uri="{BB962C8B-B14F-4D97-AF65-F5344CB8AC3E}">
        <p14:creationId xmlns:p14="http://schemas.microsoft.com/office/powerpoint/2010/main" val="3849819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E3D86"/>
                </a:solidFill>
              </a:rPr>
              <a:t>Open Discussion</a:t>
            </a:r>
            <a:endParaRPr lang="en-US" dirty="0">
              <a:solidFill>
                <a:srgbClr val="0E3D86"/>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6899" y="834286"/>
            <a:ext cx="5188939" cy="3717259"/>
          </a:xfrm>
          <a:prstGeom prst="rect">
            <a:avLst/>
          </a:prstGeom>
        </p:spPr>
      </p:pic>
    </p:spTree>
    <p:extLst>
      <p:ext uri="{BB962C8B-B14F-4D97-AF65-F5344CB8AC3E}">
        <p14:creationId xmlns:p14="http://schemas.microsoft.com/office/powerpoint/2010/main" val="3517304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6375"/>
            <a:ext cx="8229600" cy="3394472"/>
          </a:xfrm>
        </p:spPr>
        <p:txBody>
          <a:bodyPr/>
          <a:lstStyle/>
          <a:p>
            <a:pPr marL="0" indent="0" algn="ctr">
              <a:buNone/>
            </a:pPr>
            <a:r>
              <a:rPr lang="en-US" b="1" dirty="0">
                <a:solidFill>
                  <a:schemeClr val="bg2">
                    <a:lumMod val="25000"/>
                  </a:schemeClr>
                </a:solidFill>
              </a:rPr>
              <a:t>On Behalf of </a:t>
            </a:r>
            <a:r>
              <a:rPr lang="en-US" b="1" dirty="0" smtClean="0">
                <a:solidFill>
                  <a:schemeClr val="bg2">
                    <a:lumMod val="25000"/>
                  </a:schemeClr>
                </a:solidFill>
              </a:rPr>
              <a:t>Card </a:t>
            </a:r>
            <a:r>
              <a:rPr lang="en-US" b="1" dirty="0">
                <a:solidFill>
                  <a:schemeClr val="bg2">
                    <a:lumMod val="25000"/>
                  </a:schemeClr>
                </a:solidFill>
              </a:rPr>
              <a:t>Processing Solutions…</a:t>
            </a:r>
          </a:p>
          <a:p>
            <a:pPr marL="0" indent="0" algn="ctr">
              <a:buNone/>
            </a:pPr>
            <a:endParaRPr lang="en-US" b="1" dirty="0">
              <a:solidFill>
                <a:schemeClr val="bg2">
                  <a:lumMod val="25000"/>
                </a:schemeClr>
              </a:solidFill>
            </a:endParaRPr>
          </a:p>
          <a:p>
            <a:pPr marL="0" indent="0" algn="ctr">
              <a:buNone/>
            </a:pPr>
            <a:r>
              <a:rPr lang="en-US" sz="4400" b="1" dirty="0">
                <a:solidFill>
                  <a:srgbClr val="0E3D86"/>
                </a:solidFill>
              </a:rPr>
              <a:t>Thank you!</a:t>
            </a:r>
            <a:endParaRPr lang="en-US" dirty="0">
              <a:solidFill>
                <a:srgbClr val="0E3D86"/>
              </a:solidFill>
            </a:endParaRPr>
          </a:p>
        </p:txBody>
      </p:sp>
      <p:sp>
        <p:nvSpPr>
          <p:cNvPr id="2" name="TextBox 1"/>
          <p:cNvSpPr txBox="1"/>
          <p:nvPr/>
        </p:nvSpPr>
        <p:spPr>
          <a:xfrm>
            <a:off x="245327" y="3702205"/>
            <a:ext cx="8898673" cy="1138773"/>
          </a:xfrm>
          <a:prstGeom prst="rect">
            <a:avLst/>
          </a:prstGeom>
          <a:noFill/>
        </p:spPr>
        <p:txBody>
          <a:bodyPr wrap="square" rtlCol="0">
            <a:spAutoFit/>
          </a:bodyPr>
          <a:lstStyle/>
          <a:p>
            <a:pPr algn="ctr"/>
            <a:r>
              <a:rPr lang="en-US" sz="1600" dirty="0" smtClean="0"/>
              <a:t>Dates </a:t>
            </a:r>
            <a:r>
              <a:rPr lang="en-US" sz="1600" dirty="0"/>
              <a:t>contained in this document are provided as estimates only and can be changed at any time at the sole discretion of Jack Henry &amp; Associates, Inc.</a:t>
            </a:r>
            <a:br>
              <a:rPr lang="en-US" sz="1600" dirty="0"/>
            </a:br>
            <a:r>
              <a:rPr lang="en-US" dirty="0"/>
              <a:t/>
            </a:r>
            <a:br>
              <a:rPr lang="en-US" dirty="0"/>
            </a:br>
            <a:endParaRPr lang="en-US" dirty="0"/>
          </a:p>
        </p:txBody>
      </p:sp>
    </p:spTree>
    <p:extLst>
      <p:ext uri="{BB962C8B-B14F-4D97-AF65-F5344CB8AC3E}">
        <p14:creationId xmlns:p14="http://schemas.microsoft.com/office/powerpoint/2010/main" val="2576259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EMV</a:t>
            </a:r>
            <a:endParaRPr lang="en-US" sz="4000" dirty="0"/>
          </a:p>
        </p:txBody>
      </p:sp>
    </p:spTree>
    <p:extLst>
      <p:ext uri="{BB962C8B-B14F-4D97-AF65-F5344CB8AC3E}">
        <p14:creationId xmlns:p14="http://schemas.microsoft.com/office/powerpoint/2010/main" val="1683794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a:spLocks noGrp="1"/>
          </p:cNvSpPr>
          <p:nvPr>
            <p:ph type="title"/>
          </p:nvPr>
        </p:nvSpPr>
        <p:spPr>
          <a:xfrm>
            <a:off x="624115" y="205979"/>
            <a:ext cx="5406147" cy="494789"/>
          </a:xfrm>
        </p:spPr>
        <p:txBody>
          <a:bodyPr>
            <a:noAutofit/>
          </a:bodyPr>
          <a:lstStyle/>
          <a:p>
            <a:r>
              <a:rPr lang="en-US" dirty="0" smtClean="0">
                <a:solidFill>
                  <a:srgbClr val="000066"/>
                </a:solidFill>
              </a:rPr>
              <a:t>CPS EMV Issuing Update</a:t>
            </a:r>
            <a:endParaRPr lang="en-US" dirty="0">
              <a:solidFill>
                <a:srgbClr val="000066"/>
              </a:solidFill>
            </a:endParaRPr>
          </a:p>
        </p:txBody>
      </p:sp>
      <p:sp>
        <p:nvSpPr>
          <p:cNvPr id="3" name="Content Placeholder 12"/>
          <p:cNvSpPr>
            <a:spLocks noGrp="1"/>
          </p:cNvSpPr>
          <p:nvPr/>
        </p:nvSpPr>
        <p:spPr bwMode="auto">
          <a:xfrm>
            <a:off x="624115" y="719365"/>
            <a:ext cx="7982856" cy="3668512"/>
          </a:xfrm>
          <a:prstGeom prst="rect">
            <a:avLst/>
          </a:prstGeom>
          <a:noFill/>
          <a:ln w="9525">
            <a:noFill/>
            <a:miter lim="800000"/>
            <a:headEnd/>
            <a:tailEnd/>
          </a:ln>
        </p:spPr>
        <p:txBody>
          <a:bodyPr vert="horz" wrap="square" lIns="68580" tIns="34290" rIns="68580" bIns="34290" numCol="1" anchor="t" anchorCtr="0" compatLnSpc="1">
            <a:prstTxWarp prst="textNoShape">
              <a:avLst/>
            </a:prstTxWarp>
            <a:noAutofit/>
          </a:bodyPr>
          <a:lstStyle>
            <a:lvl1pPr marL="182563" indent="-182563" algn="l" rtl="0" eaLnBrk="0" fontAlgn="base" hangingPunct="0">
              <a:spcBef>
                <a:spcPct val="0"/>
              </a:spcBef>
              <a:spcAft>
                <a:spcPts val="600"/>
              </a:spcAft>
              <a:buClr>
                <a:srgbClr val="FD0014"/>
              </a:buClr>
              <a:buSzPct val="75000"/>
              <a:buFont typeface="Wingdings" pitchFamily="2" charset="2"/>
              <a:buChar char=""/>
              <a:defRPr sz="2000" kern="1200">
                <a:solidFill>
                  <a:srgbClr val="1A1A1A"/>
                </a:solidFill>
                <a:latin typeface="Arial"/>
              </a:defRPr>
            </a:lvl1pPr>
            <a:lvl2pPr marL="355600" indent="-176213" algn="l" rtl="0" eaLnBrk="0" fontAlgn="base" hangingPunct="0">
              <a:spcBef>
                <a:spcPct val="0"/>
              </a:spcBef>
              <a:spcAft>
                <a:spcPts val="600"/>
              </a:spcAft>
              <a:buClr>
                <a:srgbClr val="4D4D4D"/>
              </a:buClr>
              <a:buSzPct val="80000"/>
              <a:buFont typeface="Wingdings" pitchFamily="2" charset="2"/>
              <a:buChar char=""/>
              <a:defRPr sz="1800" kern="1200">
                <a:solidFill>
                  <a:srgbClr val="4D4D4D"/>
                </a:solidFill>
                <a:latin typeface="Arial"/>
              </a:defRPr>
            </a:lvl2pPr>
            <a:lvl3pPr marL="539750" indent="-182563" algn="l" rtl="0" eaLnBrk="0" fontAlgn="base" hangingPunct="0">
              <a:spcBef>
                <a:spcPct val="0"/>
              </a:spcBef>
              <a:spcAft>
                <a:spcPts val="600"/>
              </a:spcAft>
              <a:buClr>
                <a:srgbClr val="737373"/>
              </a:buClr>
              <a:buSzPct val="80000"/>
              <a:buFont typeface="Wingdings" pitchFamily="2" charset="2"/>
              <a:buChar char=""/>
              <a:defRPr sz="1600" kern="1200">
                <a:solidFill>
                  <a:srgbClr val="737373"/>
                </a:solidFill>
                <a:latin typeface="Arial"/>
              </a:defRPr>
            </a:lvl3pPr>
            <a:lvl4pPr marL="712788" indent="-171450" algn="l" rtl="0" eaLnBrk="0" fontAlgn="base" hangingPunct="0">
              <a:spcBef>
                <a:spcPct val="0"/>
              </a:spcBef>
              <a:spcAft>
                <a:spcPct val="0"/>
              </a:spcAft>
              <a:buClr>
                <a:srgbClr val="D9D9D9"/>
              </a:buClr>
              <a:buFont typeface="Arial" charset="0"/>
              <a:buChar char="–"/>
              <a:defRPr sz="1000" kern="1200">
                <a:solidFill>
                  <a:srgbClr val="B3B3B3"/>
                </a:solidFill>
                <a:latin typeface="Arial"/>
              </a:defRPr>
            </a:lvl4pPr>
            <a:lvl5pPr marL="2057400" indent="-228600" algn="l" rtl="0" eaLnBrk="0" fontAlgn="base" hangingPunct="0">
              <a:spcBef>
                <a:spcPct val="20000"/>
              </a:spcBef>
              <a:spcAft>
                <a:spcPct val="0"/>
              </a:spcAft>
              <a:buFont typeface="Arial" charset="0"/>
              <a:buChar char="»"/>
              <a:defRPr sz="1800" kern="1200">
                <a:solidFill>
                  <a:srgbClr val="4D4D4D"/>
                </a:solidFill>
                <a:latin typeface="Arial"/>
              </a:defRPr>
            </a:lvl5pPr>
            <a:lvl6pPr marL="2514600" indent="-228600" algn="l" defTabSz="914400" rtl="0" eaLnBrk="1" latinLnBrk="0" hangingPunct="1">
              <a:spcBef>
                <a:spcPct val="20000"/>
              </a:spcBef>
              <a:buFont typeface="Arial" pitchFamily="34" charset="0"/>
              <a:buChar char="•"/>
              <a:defRPr sz="1800" kern="1200">
                <a:solidFill>
                  <a:srgbClr val="4D4D4D"/>
                </a:solidFill>
                <a:latin typeface="Arial"/>
              </a:defRPr>
            </a:lvl6pPr>
            <a:lvl7pPr marL="2971800" indent="-228600" algn="l" defTabSz="914400" rtl="0" eaLnBrk="1" latinLnBrk="0" hangingPunct="1">
              <a:spcBef>
                <a:spcPct val="20000"/>
              </a:spcBef>
              <a:buFont typeface="Arial" pitchFamily="34" charset="0"/>
              <a:buChar char="•"/>
              <a:defRPr sz="1800" kern="1200">
                <a:solidFill>
                  <a:srgbClr val="4D4D4D"/>
                </a:solidFill>
                <a:latin typeface="Arial"/>
              </a:defRPr>
            </a:lvl7pPr>
            <a:lvl8pPr marL="3429000" indent="-228600" algn="l" defTabSz="914400" rtl="0" eaLnBrk="1" latinLnBrk="0" hangingPunct="1">
              <a:spcBef>
                <a:spcPct val="20000"/>
              </a:spcBef>
              <a:buFont typeface="Arial" pitchFamily="34" charset="0"/>
              <a:buChar char="•"/>
              <a:defRPr sz="1800" kern="1200">
                <a:solidFill>
                  <a:srgbClr val="4D4D4D"/>
                </a:solidFill>
                <a:latin typeface="Arial"/>
              </a:defRPr>
            </a:lvl8pPr>
            <a:lvl9pPr marL="3886200" indent="-228600" algn="l" defTabSz="914400" rtl="0" eaLnBrk="1" latinLnBrk="0" hangingPunct="1">
              <a:spcBef>
                <a:spcPct val="20000"/>
              </a:spcBef>
              <a:buFont typeface="Arial" pitchFamily="34" charset="0"/>
              <a:buChar char="•"/>
              <a:defRPr sz="1800" kern="1200">
                <a:solidFill>
                  <a:srgbClr val="4D4D4D"/>
                </a:solidFill>
                <a:latin typeface="Arial"/>
              </a:defRPr>
            </a:lvl9pPr>
          </a:lstStyle>
          <a:p>
            <a:pPr eaLnBrk="1" fontAlgn="auto" hangingPunct="1">
              <a:spcBef>
                <a:spcPts val="0"/>
              </a:spcBef>
              <a:spcAft>
                <a:spcPts val="0"/>
              </a:spcAft>
              <a:buClrTx/>
              <a:buSzTx/>
              <a:buFont typeface="Arial" panose="020B0604020202020204" pitchFamily="34" charset="0"/>
              <a:buChar char="•"/>
            </a:pPr>
            <a:r>
              <a:rPr lang="en-US" sz="1600" dirty="0">
                <a:solidFill>
                  <a:schemeClr val="bg2">
                    <a:lumMod val="25000"/>
                  </a:schemeClr>
                </a:solidFill>
                <a:latin typeface="+mn-lt"/>
              </a:rPr>
              <a:t>Our first live EMV debit banking </a:t>
            </a:r>
            <a:r>
              <a:rPr lang="en-US" sz="1600" dirty="0" smtClean="0">
                <a:solidFill>
                  <a:schemeClr val="bg2">
                    <a:lumMod val="25000"/>
                  </a:schemeClr>
                </a:solidFill>
                <a:latin typeface="+mn-lt"/>
              </a:rPr>
              <a:t>client, Winona Bank </a:t>
            </a:r>
            <a:r>
              <a:rPr lang="en-US" sz="1600" dirty="0">
                <a:solidFill>
                  <a:schemeClr val="bg2">
                    <a:lumMod val="25000"/>
                  </a:schemeClr>
                </a:solidFill>
                <a:latin typeface="+mn-lt"/>
              </a:rPr>
              <a:t>went live in </a:t>
            </a:r>
            <a:r>
              <a:rPr lang="en-US" sz="1600" dirty="0" smtClean="0">
                <a:solidFill>
                  <a:schemeClr val="bg2">
                    <a:lumMod val="25000"/>
                  </a:schemeClr>
                </a:solidFill>
                <a:latin typeface="+mn-lt"/>
              </a:rPr>
              <a:t>August 2015</a:t>
            </a:r>
            <a:r>
              <a:rPr lang="en-US" sz="1600" dirty="0">
                <a:solidFill>
                  <a:schemeClr val="bg2">
                    <a:lumMod val="25000"/>
                  </a:schemeClr>
                </a:solidFill>
                <a:latin typeface="+mn-lt"/>
              </a:rPr>
              <a:t>.</a:t>
            </a:r>
          </a:p>
          <a:p>
            <a:pPr eaLnBrk="1" fontAlgn="auto" hangingPunct="1">
              <a:spcBef>
                <a:spcPts val="0"/>
              </a:spcBef>
              <a:spcAft>
                <a:spcPts val="0"/>
              </a:spcAft>
              <a:buClrTx/>
              <a:buSzTx/>
              <a:buFont typeface="Arial" panose="020B0604020202020204" pitchFamily="34" charset="0"/>
              <a:buChar char="•"/>
            </a:pPr>
            <a:r>
              <a:rPr lang="en-US" sz="1600" dirty="0">
                <a:solidFill>
                  <a:schemeClr val="bg2">
                    <a:lumMod val="25000"/>
                  </a:schemeClr>
                </a:solidFill>
                <a:latin typeface="+mn-lt"/>
              </a:rPr>
              <a:t>Our certification relies on the network or card producer’s readiness.</a:t>
            </a:r>
          </a:p>
          <a:p>
            <a:pPr marL="214313" indent="-214313" eaLnBrk="1" fontAlgn="auto" hangingPunct="1">
              <a:spcBef>
                <a:spcPts val="0"/>
              </a:spcBef>
              <a:spcAft>
                <a:spcPts val="0"/>
              </a:spcAft>
              <a:buClrTx/>
              <a:buSzTx/>
              <a:buFont typeface="Arial" panose="020B0604020202020204" pitchFamily="34" charset="0"/>
              <a:buChar char="•"/>
            </a:pPr>
            <a:endParaRPr lang="en-US" sz="1600" dirty="0">
              <a:solidFill>
                <a:schemeClr val="bg2">
                  <a:lumMod val="25000"/>
                </a:schemeClr>
              </a:solidFill>
            </a:endParaRPr>
          </a:p>
          <a:p>
            <a:pPr marL="0" indent="0">
              <a:buClr>
                <a:schemeClr val="tx2">
                  <a:lumMod val="75000"/>
                </a:schemeClr>
              </a:buClr>
              <a:buNone/>
            </a:pPr>
            <a:r>
              <a:rPr lang="en-US" sz="1600" dirty="0" smtClean="0">
                <a:solidFill>
                  <a:schemeClr val="bg2">
                    <a:lumMod val="25000"/>
                  </a:schemeClr>
                </a:solidFill>
                <a:latin typeface="+mn-lt"/>
                <a:cs typeface="Segoe UI" panose="020B0502040204020203" pitchFamily="34" charset="0"/>
              </a:rPr>
              <a:t>Certification </a:t>
            </a:r>
            <a:r>
              <a:rPr lang="en-US" sz="1600" dirty="0">
                <a:solidFill>
                  <a:schemeClr val="bg2">
                    <a:lumMod val="25000"/>
                  </a:schemeClr>
                </a:solidFill>
                <a:latin typeface="+mn-lt"/>
                <a:cs typeface="Segoe UI" panose="020B0502040204020203" pitchFamily="34" charset="0"/>
              </a:rPr>
              <a:t>status:</a:t>
            </a:r>
          </a:p>
          <a:p>
            <a:pPr marL="642938" indent="0">
              <a:buClr>
                <a:schemeClr val="tx2">
                  <a:lumMod val="75000"/>
                </a:schemeClr>
              </a:buClr>
              <a:buNone/>
            </a:pPr>
            <a:r>
              <a:rPr lang="en-US" sz="1600" dirty="0">
                <a:solidFill>
                  <a:schemeClr val="bg2">
                    <a:lumMod val="25000"/>
                  </a:schemeClr>
                </a:solidFill>
                <a:latin typeface="+mn-lt"/>
                <a:cs typeface="Segoe UI" panose="020B0502040204020203" pitchFamily="34" charset="0"/>
              </a:rPr>
              <a:t>Certified on MasterCard, Visa, and Discover brands</a:t>
            </a:r>
          </a:p>
          <a:p>
            <a:pPr marL="642938" indent="0">
              <a:buClr>
                <a:schemeClr val="tx2">
                  <a:lumMod val="75000"/>
                </a:schemeClr>
              </a:buClr>
              <a:buNone/>
            </a:pPr>
            <a:r>
              <a:rPr lang="en-US" sz="1600" dirty="0">
                <a:solidFill>
                  <a:schemeClr val="bg2">
                    <a:lumMod val="25000"/>
                  </a:schemeClr>
                </a:solidFill>
                <a:latin typeface="+mn-lt"/>
                <a:cs typeface="Segoe UI" panose="020B0502040204020203" pitchFamily="34" charset="0"/>
              </a:rPr>
              <a:t>Certified Networks include </a:t>
            </a:r>
            <a:r>
              <a:rPr lang="en-US" sz="1600" dirty="0" smtClean="0">
                <a:solidFill>
                  <a:schemeClr val="bg2">
                    <a:lumMod val="25000"/>
                  </a:schemeClr>
                </a:solidFill>
                <a:latin typeface="+mn-lt"/>
                <a:cs typeface="Segoe UI" panose="020B0502040204020203" pitchFamily="34" charset="0"/>
              </a:rPr>
              <a:t>Interlink, Plus, Cirrus, Maestro, NYCE</a:t>
            </a:r>
            <a:r>
              <a:rPr lang="en-US" sz="1600" dirty="0">
                <a:solidFill>
                  <a:schemeClr val="bg2">
                    <a:lumMod val="25000"/>
                  </a:schemeClr>
                </a:solidFill>
                <a:latin typeface="+mn-lt"/>
                <a:cs typeface="Segoe UI" panose="020B0502040204020203" pitchFamily="34" charset="0"/>
              </a:rPr>
              <a:t>, Pulse, </a:t>
            </a:r>
            <a:endParaRPr lang="en-US" sz="1600" dirty="0" smtClean="0">
              <a:solidFill>
                <a:schemeClr val="bg2">
                  <a:lumMod val="25000"/>
                </a:schemeClr>
              </a:solidFill>
              <a:latin typeface="+mn-lt"/>
              <a:cs typeface="Segoe UI" panose="020B0502040204020203" pitchFamily="34" charset="0"/>
            </a:endParaRPr>
          </a:p>
          <a:p>
            <a:pPr marL="642938" indent="0">
              <a:buClr>
                <a:schemeClr val="tx2">
                  <a:lumMod val="75000"/>
                </a:schemeClr>
              </a:buClr>
              <a:buNone/>
            </a:pPr>
            <a:r>
              <a:rPr lang="en-US" sz="1600" dirty="0" smtClean="0">
                <a:solidFill>
                  <a:schemeClr val="bg2">
                    <a:lumMod val="25000"/>
                  </a:schemeClr>
                </a:solidFill>
                <a:latin typeface="+mn-lt"/>
                <a:cs typeface="Segoe UI" panose="020B0502040204020203" pitchFamily="34" charset="0"/>
              </a:rPr>
              <a:t>CO-OP</a:t>
            </a:r>
            <a:r>
              <a:rPr lang="en-US" sz="1600" dirty="0">
                <a:solidFill>
                  <a:schemeClr val="bg2">
                    <a:lumMod val="25000"/>
                  </a:schemeClr>
                </a:solidFill>
                <a:latin typeface="+mn-lt"/>
                <a:cs typeface="Segoe UI" panose="020B0502040204020203" pitchFamily="34" charset="0"/>
              </a:rPr>
              <a:t>, </a:t>
            </a:r>
            <a:r>
              <a:rPr lang="en-US" sz="1600" dirty="0" err="1">
                <a:solidFill>
                  <a:schemeClr val="bg2">
                    <a:lumMod val="25000"/>
                  </a:schemeClr>
                </a:solidFill>
                <a:latin typeface="+mn-lt"/>
                <a:cs typeface="Segoe UI" panose="020B0502040204020203" pitchFamily="34" charset="0"/>
              </a:rPr>
              <a:t>Accel</a:t>
            </a:r>
            <a:r>
              <a:rPr lang="en-US" sz="1600" dirty="0">
                <a:solidFill>
                  <a:schemeClr val="bg2">
                    <a:lumMod val="25000"/>
                  </a:schemeClr>
                </a:solidFill>
                <a:latin typeface="+mn-lt"/>
                <a:cs typeface="Segoe UI" panose="020B0502040204020203" pitchFamily="34" charset="0"/>
              </a:rPr>
              <a:t>/Exchange, AFFN, CU24, </a:t>
            </a:r>
            <a:r>
              <a:rPr lang="en-US" sz="1600" dirty="0" smtClean="0">
                <a:solidFill>
                  <a:schemeClr val="bg2">
                    <a:lumMod val="25000"/>
                  </a:schemeClr>
                </a:solidFill>
                <a:latin typeface="+mn-lt"/>
                <a:cs typeface="Segoe UI" panose="020B0502040204020203" pitchFamily="34" charset="0"/>
              </a:rPr>
              <a:t>Nets</a:t>
            </a:r>
            <a:r>
              <a:rPr lang="en-US" sz="1600" dirty="0">
                <a:solidFill>
                  <a:schemeClr val="bg2">
                    <a:lumMod val="25000"/>
                  </a:schemeClr>
                </a:solidFill>
                <a:latin typeface="+mn-lt"/>
                <a:cs typeface="Segoe UI" panose="020B0502040204020203" pitchFamily="34" charset="0"/>
              </a:rPr>
              <a:t>, </a:t>
            </a:r>
            <a:r>
              <a:rPr lang="en-US" sz="1600" dirty="0" err="1">
                <a:solidFill>
                  <a:schemeClr val="bg2">
                    <a:lumMod val="25000"/>
                  </a:schemeClr>
                </a:solidFill>
                <a:latin typeface="+mn-lt"/>
                <a:cs typeface="Segoe UI" panose="020B0502040204020203" pitchFamily="34" charset="0"/>
              </a:rPr>
              <a:t>Shazam</a:t>
            </a:r>
            <a:r>
              <a:rPr lang="en-US" sz="1600" dirty="0">
                <a:solidFill>
                  <a:schemeClr val="bg2">
                    <a:lumMod val="25000"/>
                  </a:schemeClr>
                </a:solidFill>
                <a:latin typeface="+mn-lt"/>
                <a:cs typeface="Segoe UI" panose="020B0502040204020203" pitchFamily="34" charset="0"/>
              </a:rPr>
              <a:t>, Star (Mac &amp; ISO</a:t>
            </a:r>
            <a:r>
              <a:rPr lang="en-US" sz="1600" dirty="0" smtClean="0">
                <a:solidFill>
                  <a:schemeClr val="bg2">
                    <a:lumMod val="25000"/>
                  </a:schemeClr>
                </a:solidFill>
                <a:latin typeface="+mn-lt"/>
                <a:cs typeface="Segoe UI" panose="020B0502040204020203" pitchFamily="34" charset="0"/>
              </a:rPr>
              <a:t>)</a:t>
            </a:r>
            <a:endParaRPr lang="en-US" sz="1600" dirty="0">
              <a:solidFill>
                <a:schemeClr val="bg2">
                  <a:lumMod val="25000"/>
                </a:schemeClr>
              </a:solidFill>
              <a:latin typeface="+mn-lt"/>
              <a:cs typeface="Segoe UI" panose="020B0502040204020203" pitchFamily="34" charset="0"/>
            </a:endParaRPr>
          </a:p>
          <a:p>
            <a:pPr marL="346472" indent="0">
              <a:buClr>
                <a:schemeClr val="tx2">
                  <a:lumMod val="75000"/>
                </a:schemeClr>
              </a:buClr>
              <a:buNone/>
              <a:tabLst>
                <a:tab pos="1070372" algn="l"/>
              </a:tabLst>
            </a:pPr>
            <a:endParaRPr lang="en-US" sz="1600" dirty="0">
              <a:solidFill>
                <a:schemeClr val="bg2">
                  <a:lumMod val="25000"/>
                </a:schemeClr>
              </a:solidFill>
              <a:latin typeface="+mn-lt"/>
              <a:cs typeface="Segoe UI" panose="020B0502040204020203" pitchFamily="34" charset="0"/>
            </a:endParaRPr>
          </a:p>
          <a:p>
            <a:pPr marL="346472" indent="0">
              <a:buClr>
                <a:schemeClr val="tx2">
                  <a:lumMod val="75000"/>
                </a:schemeClr>
              </a:buClr>
              <a:buNone/>
              <a:tabLst>
                <a:tab pos="1070372" algn="l"/>
              </a:tabLst>
            </a:pPr>
            <a:r>
              <a:rPr lang="en-US" sz="1600" dirty="0" smtClean="0">
                <a:solidFill>
                  <a:schemeClr val="bg2">
                    <a:lumMod val="25000"/>
                  </a:schemeClr>
                </a:solidFill>
                <a:latin typeface="+mn-lt"/>
                <a:cs typeface="Segoe UI" panose="020B0502040204020203" pitchFamily="34" charset="0"/>
              </a:rPr>
              <a:t>For the most current information refer to the weekly publication of </a:t>
            </a:r>
            <a:r>
              <a:rPr lang="en-US" sz="1600" u="sng" dirty="0" smtClean="0">
                <a:solidFill>
                  <a:schemeClr val="bg2">
                    <a:lumMod val="25000"/>
                  </a:schemeClr>
                </a:solidFill>
              </a:rPr>
              <a:t>CPS </a:t>
            </a:r>
            <a:r>
              <a:rPr lang="en-US" sz="1600" u="sng" dirty="0" err="1">
                <a:solidFill>
                  <a:schemeClr val="bg2">
                    <a:lumMod val="25000"/>
                  </a:schemeClr>
                </a:solidFill>
              </a:rPr>
              <a:t>PassPort</a:t>
            </a:r>
            <a:r>
              <a:rPr lang="en-US" sz="1600" u="sng" dirty="0">
                <a:solidFill>
                  <a:schemeClr val="bg2">
                    <a:lumMod val="25000"/>
                  </a:schemeClr>
                </a:solidFill>
              </a:rPr>
              <a:t> EMV Debit Issuing </a:t>
            </a:r>
            <a:r>
              <a:rPr lang="en-US" sz="1600" u="sng" dirty="0" smtClean="0">
                <a:solidFill>
                  <a:schemeClr val="bg2">
                    <a:lumMod val="25000"/>
                  </a:schemeClr>
                </a:solidFill>
              </a:rPr>
              <a:t>Update</a:t>
            </a:r>
            <a:endParaRPr lang="en-US" sz="1600" i="1" dirty="0">
              <a:solidFill>
                <a:schemeClr val="bg2">
                  <a:lumMod val="25000"/>
                </a:schemeClr>
              </a:solidFill>
              <a:latin typeface="+mn-lt"/>
            </a:endParaRPr>
          </a:p>
          <a:p>
            <a:pPr marL="346472" indent="0">
              <a:buClr>
                <a:schemeClr val="tx2">
                  <a:lumMod val="75000"/>
                </a:schemeClr>
              </a:buClr>
              <a:buNone/>
              <a:tabLst>
                <a:tab pos="1070372" algn="l"/>
              </a:tabLst>
            </a:pPr>
            <a:endParaRPr lang="en-US" sz="1600" i="1" dirty="0" smtClean="0">
              <a:solidFill>
                <a:schemeClr val="bg2">
                  <a:lumMod val="25000"/>
                </a:schemeClr>
              </a:solidFill>
              <a:latin typeface="+mn-lt"/>
            </a:endParaRPr>
          </a:p>
          <a:p>
            <a:pPr marL="346472" indent="0">
              <a:buClr>
                <a:schemeClr val="tx2">
                  <a:lumMod val="75000"/>
                </a:schemeClr>
              </a:buClr>
              <a:buNone/>
              <a:tabLst>
                <a:tab pos="1070372" algn="l"/>
              </a:tabLst>
            </a:pPr>
            <a:r>
              <a:rPr lang="en-US" sz="1600" i="1" dirty="0" smtClean="0">
                <a:solidFill>
                  <a:schemeClr val="bg2">
                    <a:lumMod val="25000"/>
                  </a:schemeClr>
                </a:solidFill>
                <a:latin typeface="+mn-lt"/>
              </a:rPr>
              <a:t>According </a:t>
            </a:r>
            <a:r>
              <a:rPr lang="en-US" sz="1600" i="1" dirty="0">
                <a:solidFill>
                  <a:schemeClr val="bg2">
                    <a:lumMod val="25000"/>
                  </a:schemeClr>
                </a:solidFill>
                <a:latin typeface="+mn-lt"/>
              </a:rPr>
              <a:t>to </a:t>
            </a:r>
            <a:r>
              <a:rPr lang="en-US" sz="1600" i="1" dirty="0" err="1">
                <a:solidFill>
                  <a:schemeClr val="bg2">
                    <a:lumMod val="25000"/>
                  </a:schemeClr>
                </a:solidFill>
                <a:latin typeface="+mn-lt"/>
              </a:rPr>
              <a:t>Celent</a:t>
            </a:r>
            <a:r>
              <a:rPr lang="en-US" sz="1600" i="1" dirty="0">
                <a:solidFill>
                  <a:schemeClr val="bg2">
                    <a:lumMod val="25000"/>
                  </a:schemeClr>
                </a:solidFill>
                <a:latin typeface="+mn-lt"/>
              </a:rPr>
              <a:t>, 29% of issuers have migrated </a:t>
            </a:r>
            <a:r>
              <a:rPr lang="en-US" sz="1600" i="1" dirty="0" smtClean="0">
                <a:solidFill>
                  <a:schemeClr val="bg2">
                    <a:lumMod val="25000"/>
                  </a:schemeClr>
                </a:solidFill>
                <a:latin typeface="+mn-lt"/>
              </a:rPr>
              <a:t>all credit </a:t>
            </a:r>
            <a:r>
              <a:rPr lang="en-US" sz="1600" i="1" dirty="0">
                <a:solidFill>
                  <a:schemeClr val="bg2">
                    <a:lumMod val="25000"/>
                  </a:schemeClr>
                </a:solidFill>
                <a:latin typeface="+mn-lt"/>
              </a:rPr>
              <a:t>cards to EMV, but only 17% are done with debit. </a:t>
            </a:r>
            <a:endParaRPr lang="en-US" sz="1600" i="1" dirty="0">
              <a:solidFill>
                <a:schemeClr val="bg2">
                  <a:lumMod val="25000"/>
                </a:schemeClr>
              </a:solidFill>
              <a:latin typeface="+mn-lt"/>
              <a:cs typeface="Segoe UI" panose="020B0502040204020203" pitchFamily="34" charset="0"/>
            </a:endParaRPr>
          </a:p>
          <a:p>
            <a:pPr marL="134540" lvl="1" indent="0" eaLnBrk="1" fontAlgn="auto" hangingPunct="1">
              <a:spcBef>
                <a:spcPts val="0"/>
              </a:spcBef>
              <a:spcAft>
                <a:spcPts val="0"/>
              </a:spcAft>
              <a:buClrTx/>
              <a:buSzTx/>
              <a:buNone/>
            </a:pPr>
            <a:endParaRPr lang="en-US" sz="1600" dirty="0">
              <a:solidFill>
                <a:srgbClr val="3D3E3E">
                  <a:lumMod val="75000"/>
                </a:srgbClr>
              </a:solidFill>
              <a:cs typeface="Segoe UI" panose="020B0502040204020203" pitchFamily="34" charset="0"/>
            </a:endParaRPr>
          </a:p>
        </p:txBody>
      </p:sp>
    </p:spTree>
    <p:extLst>
      <p:ext uri="{BB962C8B-B14F-4D97-AF65-F5344CB8AC3E}">
        <p14:creationId xmlns:p14="http://schemas.microsoft.com/office/powerpoint/2010/main" val="121475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a:spLocks noGrp="1"/>
          </p:cNvSpPr>
          <p:nvPr>
            <p:ph type="title"/>
          </p:nvPr>
        </p:nvSpPr>
        <p:spPr>
          <a:xfrm>
            <a:off x="738769" y="205979"/>
            <a:ext cx="6362299" cy="494789"/>
          </a:xfrm>
        </p:spPr>
        <p:txBody>
          <a:bodyPr>
            <a:noAutofit/>
          </a:bodyPr>
          <a:lstStyle/>
          <a:p>
            <a:r>
              <a:rPr lang="en-US" dirty="0" smtClean="0">
                <a:solidFill>
                  <a:srgbClr val="000066"/>
                </a:solidFill>
              </a:rPr>
              <a:t>CPS EMV Acquiring Update</a:t>
            </a:r>
            <a:endParaRPr lang="en-US" dirty="0">
              <a:solidFill>
                <a:schemeClr val="accent1"/>
              </a:solidFill>
            </a:endParaRPr>
          </a:p>
        </p:txBody>
      </p:sp>
      <p:sp>
        <p:nvSpPr>
          <p:cNvPr id="3" name="Content Placeholder 12"/>
          <p:cNvSpPr>
            <a:spLocks noGrp="1"/>
          </p:cNvSpPr>
          <p:nvPr/>
        </p:nvSpPr>
        <p:spPr bwMode="auto">
          <a:xfrm>
            <a:off x="926926" y="852364"/>
            <a:ext cx="7277622" cy="3513615"/>
          </a:xfrm>
          <a:prstGeom prst="rect">
            <a:avLst/>
          </a:prstGeom>
          <a:noFill/>
          <a:ln w="9525">
            <a:noFill/>
            <a:miter lim="800000"/>
            <a:headEnd/>
            <a:tailEnd/>
          </a:ln>
        </p:spPr>
        <p:txBody>
          <a:bodyPr vert="horz" wrap="square" lIns="68580" tIns="34290" rIns="68580" bIns="34290" numCol="1" anchor="t" anchorCtr="0" compatLnSpc="1">
            <a:prstTxWarp prst="textNoShape">
              <a:avLst/>
            </a:prstTxWarp>
            <a:noAutofit/>
          </a:bodyPr>
          <a:lstStyle>
            <a:lvl1pPr marL="182563" indent="-182563" algn="l" rtl="0" eaLnBrk="0" fontAlgn="base" hangingPunct="0">
              <a:spcBef>
                <a:spcPct val="0"/>
              </a:spcBef>
              <a:spcAft>
                <a:spcPts val="600"/>
              </a:spcAft>
              <a:buClr>
                <a:srgbClr val="FD0014"/>
              </a:buClr>
              <a:buSzPct val="75000"/>
              <a:buFont typeface="Wingdings" pitchFamily="2" charset="2"/>
              <a:buChar char=""/>
              <a:defRPr sz="2000" kern="1200">
                <a:solidFill>
                  <a:srgbClr val="1A1A1A"/>
                </a:solidFill>
                <a:latin typeface="Arial"/>
              </a:defRPr>
            </a:lvl1pPr>
            <a:lvl2pPr marL="355600" indent="-176213" algn="l" rtl="0" eaLnBrk="0" fontAlgn="base" hangingPunct="0">
              <a:spcBef>
                <a:spcPct val="0"/>
              </a:spcBef>
              <a:spcAft>
                <a:spcPts val="600"/>
              </a:spcAft>
              <a:buClr>
                <a:srgbClr val="4D4D4D"/>
              </a:buClr>
              <a:buSzPct val="80000"/>
              <a:buFont typeface="Wingdings" pitchFamily="2" charset="2"/>
              <a:buChar char=""/>
              <a:defRPr sz="1800" kern="1200">
                <a:solidFill>
                  <a:srgbClr val="4D4D4D"/>
                </a:solidFill>
                <a:latin typeface="Arial"/>
              </a:defRPr>
            </a:lvl2pPr>
            <a:lvl3pPr marL="539750" indent="-182563" algn="l" rtl="0" eaLnBrk="0" fontAlgn="base" hangingPunct="0">
              <a:spcBef>
                <a:spcPct val="0"/>
              </a:spcBef>
              <a:spcAft>
                <a:spcPts val="600"/>
              </a:spcAft>
              <a:buClr>
                <a:srgbClr val="737373"/>
              </a:buClr>
              <a:buSzPct val="80000"/>
              <a:buFont typeface="Wingdings" pitchFamily="2" charset="2"/>
              <a:buChar char=""/>
              <a:defRPr sz="1600" kern="1200">
                <a:solidFill>
                  <a:srgbClr val="737373"/>
                </a:solidFill>
                <a:latin typeface="Arial"/>
              </a:defRPr>
            </a:lvl3pPr>
            <a:lvl4pPr marL="712788" indent="-171450" algn="l" rtl="0" eaLnBrk="0" fontAlgn="base" hangingPunct="0">
              <a:spcBef>
                <a:spcPct val="0"/>
              </a:spcBef>
              <a:spcAft>
                <a:spcPct val="0"/>
              </a:spcAft>
              <a:buClr>
                <a:srgbClr val="D9D9D9"/>
              </a:buClr>
              <a:buFont typeface="Arial" charset="0"/>
              <a:buChar char="–"/>
              <a:defRPr sz="1000" kern="1200">
                <a:solidFill>
                  <a:srgbClr val="B3B3B3"/>
                </a:solidFill>
                <a:latin typeface="Arial"/>
              </a:defRPr>
            </a:lvl4pPr>
            <a:lvl5pPr marL="2057400" indent="-228600" algn="l" rtl="0" eaLnBrk="0" fontAlgn="base" hangingPunct="0">
              <a:spcBef>
                <a:spcPct val="20000"/>
              </a:spcBef>
              <a:spcAft>
                <a:spcPct val="0"/>
              </a:spcAft>
              <a:buFont typeface="Arial" charset="0"/>
              <a:buChar char="»"/>
              <a:defRPr sz="1800" kern="1200">
                <a:solidFill>
                  <a:srgbClr val="4D4D4D"/>
                </a:solidFill>
                <a:latin typeface="Arial"/>
              </a:defRPr>
            </a:lvl5pPr>
            <a:lvl6pPr marL="2514600" indent="-228600" algn="l" defTabSz="914400" rtl="0" eaLnBrk="1" latinLnBrk="0" hangingPunct="1">
              <a:spcBef>
                <a:spcPct val="20000"/>
              </a:spcBef>
              <a:buFont typeface="Arial" pitchFamily="34" charset="0"/>
              <a:buChar char="•"/>
              <a:defRPr sz="1800" kern="1200">
                <a:solidFill>
                  <a:srgbClr val="4D4D4D"/>
                </a:solidFill>
                <a:latin typeface="Arial"/>
              </a:defRPr>
            </a:lvl6pPr>
            <a:lvl7pPr marL="2971800" indent="-228600" algn="l" defTabSz="914400" rtl="0" eaLnBrk="1" latinLnBrk="0" hangingPunct="1">
              <a:spcBef>
                <a:spcPct val="20000"/>
              </a:spcBef>
              <a:buFont typeface="Arial" pitchFamily="34" charset="0"/>
              <a:buChar char="•"/>
              <a:defRPr sz="1800" kern="1200">
                <a:solidFill>
                  <a:srgbClr val="4D4D4D"/>
                </a:solidFill>
                <a:latin typeface="Arial"/>
              </a:defRPr>
            </a:lvl7pPr>
            <a:lvl8pPr marL="3429000" indent="-228600" algn="l" defTabSz="914400" rtl="0" eaLnBrk="1" latinLnBrk="0" hangingPunct="1">
              <a:spcBef>
                <a:spcPct val="20000"/>
              </a:spcBef>
              <a:buFont typeface="Arial" pitchFamily="34" charset="0"/>
              <a:buChar char="•"/>
              <a:defRPr sz="1800" kern="1200">
                <a:solidFill>
                  <a:srgbClr val="4D4D4D"/>
                </a:solidFill>
                <a:latin typeface="Arial"/>
              </a:defRPr>
            </a:lvl8pPr>
            <a:lvl9pPr marL="3886200" indent="-228600" algn="l" defTabSz="914400" rtl="0" eaLnBrk="1" latinLnBrk="0" hangingPunct="1">
              <a:spcBef>
                <a:spcPct val="20000"/>
              </a:spcBef>
              <a:buFont typeface="Arial" pitchFamily="34" charset="0"/>
              <a:buChar char="•"/>
              <a:defRPr sz="1800" kern="1200">
                <a:solidFill>
                  <a:srgbClr val="4D4D4D"/>
                </a:solidFill>
                <a:latin typeface="Arial"/>
              </a:defRPr>
            </a:lvl9pPr>
          </a:lstStyle>
          <a:p>
            <a:pPr marL="0" indent="0">
              <a:buClr>
                <a:schemeClr val="tx2">
                  <a:lumMod val="75000"/>
                </a:schemeClr>
              </a:buClr>
              <a:buNone/>
            </a:pPr>
            <a:r>
              <a:rPr lang="en-US" sz="1800" dirty="0">
                <a:solidFill>
                  <a:srgbClr val="F0F0F0">
                    <a:lumMod val="25000"/>
                  </a:srgbClr>
                </a:solidFill>
                <a:latin typeface="+mn-lt"/>
                <a:cs typeface="Segoe UI" panose="020B0502040204020203" pitchFamily="34" charset="0"/>
              </a:rPr>
              <a:t>Hardware certification status for</a:t>
            </a:r>
            <a:r>
              <a:rPr lang="en-US" sz="1800" dirty="0" smtClean="0">
                <a:solidFill>
                  <a:srgbClr val="F0F0F0">
                    <a:lumMod val="25000"/>
                  </a:srgbClr>
                </a:solidFill>
                <a:latin typeface="+mn-lt"/>
                <a:cs typeface="Segoe UI" panose="020B0502040204020203" pitchFamily="34" charset="0"/>
              </a:rPr>
              <a:t>:</a:t>
            </a:r>
            <a:endParaRPr lang="en-US" dirty="0">
              <a:solidFill>
                <a:srgbClr val="F0F0F0">
                  <a:lumMod val="25000"/>
                </a:srgbClr>
              </a:solidFill>
              <a:latin typeface="+mn-lt"/>
              <a:cs typeface="Segoe UI" panose="020B0502040204020203" pitchFamily="34" charset="0"/>
            </a:endParaRPr>
          </a:p>
          <a:p>
            <a:pPr marL="858441" lvl="1" indent="-214313">
              <a:buClr>
                <a:schemeClr val="tx2">
                  <a:lumMod val="75000"/>
                </a:schemeClr>
              </a:buClr>
              <a:buNone/>
            </a:pPr>
            <a:r>
              <a:rPr lang="en-US" dirty="0">
                <a:solidFill>
                  <a:srgbClr val="F0F0F0">
                    <a:lumMod val="25000"/>
                  </a:srgbClr>
                </a:solidFill>
                <a:latin typeface="+mn-lt"/>
                <a:cs typeface="Segoe UI" panose="020B0502040204020203" pitchFamily="34" charset="0"/>
              </a:rPr>
              <a:t>Diebold</a:t>
            </a:r>
          </a:p>
          <a:p>
            <a:pPr marL="858441" lvl="1" indent="-214313">
              <a:buClr>
                <a:schemeClr val="tx2">
                  <a:lumMod val="75000"/>
                </a:schemeClr>
              </a:buClr>
              <a:buFont typeface="Arial" panose="020B0604020202020204" pitchFamily="34" charset="0"/>
              <a:buChar char="•"/>
            </a:pPr>
            <a:r>
              <a:rPr lang="en-US" dirty="0">
                <a:solidFill>
                  <a:srgbClr val="F0F0F0">
                    <a:lumMod val="25000"/>
                  </a:srgbClr>
                </a:solidFill>
                <a:latin typeface="+mn-lt"/>
                <a:cs typeface="Segoe UI" panose="020B0502040204020203" pitchFamily="34" charset="0"/>
              </a:rPr>
              <a:t>Beta </a:t>
            </a:r>
            <a:r>
              <a:rPr lang="en-US" dirty="0" smtClean="0">
                <a:solidFill>
                  <a:srgbClr val="F0F0F0">
                    <a:lumMod val="25000"/>
                  </a:srgbClr>
                </a:solidFill>
                <a:latin typeface="+mn-lt"/>
                <a:cs typeface="Segoe UI" panose="020B0502040204020203" pitchFamily="34" charset="0"/>
              </a:rPr>
              <a:t>complete &amp; preparing for FI installs</a:t>
            </a:r>
            <a:endParaRPr lang="en-US" dirty="0">
              <a:solidFill>
                <a:srgbClr val="F0F0F0">
                  <a:lumMod val="25000"/>
                </a:srgbClr>
              </a:solidFill>
              <a:latin typeface="+mn-lt"/>
              <a:cs typeface="Segoe UI" panose="020B0502040204020203" pitchFamily="34" charset="0"/>
            </a:endParaRPr>
          </a:p>
          <a:p>
            <a:pPr marL="858441" lvl="1" indent="-214313">
              <a:buClr>
                <a:schemeClr val="tx2">
                  <a:lumMod val="75000"/>
                </a:schemeClr>
              </a:buClr>
              <a:buNone/>
            </a:pPr>
            <a:r>
              <a:rPr lang="en-US" dirty="0" smtClean="0">
                <a:solidFill>
                  <a:srgbClr val="F0F0F0">
                    <a:lumMod val="25000"/>
                  </a:srgbClr>
                </a:solidFill>
                <a:latin typeface="+mn-lt"/>
                <a:cs typeface="Segoe UI" panose="020B0502040204020203" pitchFamily="34" charset="0"/>
              </a:rPr>
              <a:t>NCR Edge</a:t>
            </a:r>
            <a:endParaRPr lang="en-US" dirty="0">
              <a:solidFill>
                <a:srgbClr val="F0F0F0">
                  <a:lumMod val="25000"/>
                </a:srgbClr>
              </a:solidFill>
              <a:latin typeface="+mn-lt"/>
              <a:cs typeface="Segoe UI" panose="020B0502040204020203" pitchFamily="34" charset="0"/>
            </a:endParaRPr>
          </a:p>
          <a:p>
            <a:pPr marL="858441" lvl="1" indent="-214313">
              <a:buClr>
                <a:schemeClr val="tx2">
                  <a:lumMod val="75000"/>
                </a:schemeClr>
              </a:buClr>
              <a:buFont typeface="Arial" panose="020B0604020202020204" pitchFamily="34" charset="0"/>
              <a:buChar char="•"/>
            </a:pPr>
            <a:r>
              <a:rPr lang="en-US" dirty="0"/>
              <a:t>Beta </a:t>
            </a:r>
            <a:r>
              <a:rPr lang="en-US" dirty="0" smtClean="0"/>
              <a:t>in progress</a:t>
            </a:r>
          </a:p>
          <a:p>
            <a:pPr marL="858441" lvl="1" indent="-214313">
              <a:buClr>
                <a:schemeClr val="tx2">
                  <a:lumMod val="75000"/>
                </a:schemeClr>
              </a:buClr>
              <a:buNone/>
            </a:pPr>
            <a:r>
              <a:rPr lang="en-US" dirty="0" smtClean="0"/>
              <a:t>Nautilus </a:t>
            </a:r>
            <a:r>
              <a:rPr lang="en-US" dirty="0"/>
              <a:t>Hyosung </a:t>
            </a:r>
          </a:p>
          <a:p>
            <a:pPr marL="858441" lvl="1" indent="-214313">
              <a:buClr>
                <a:schemeClr val="tx2">
                  <a:lumMod val="75000"/>
                </a:schemeClr>
              </a:buClr>
              <a:buFont typeface="Arial" panose="020B0604020202020204" pitchFamily="34" charset="0"/>
              <a:buChar char="•"/>
            </a:pPr>
            <a:r>
              <a:rPr lang="en-US" dirty="0"/>
              <a:t>Beta </a:t>
            </a:r>
            <a:r>
              <a:rPr lang="en-US" dirty="0" smtClean="0"/>
              <a:t>in progress</a:t>
            </a:r>
            <a:endParaRPr lang="en-US" dirty="0"/>
          </a:p>
          <a:p>
            <a:pPr marL="858441" lvl="1" indent="-214313">
              <a:buClr>
                <a:schemeClr val="tx2">
                  <a:lumMod val="75000"/>
                </a:schemeClr>
              </a:buClr>
              <a:buNone/>
            </a:pPr>
            <a:r>
              <a:rPr lang="en-US" dirty="0" smtClean="0">
                <a:solidFill>
                  <a:srgbClr val="F0F0F0">
                    <a:lumMod val="25000"/>
                  </a:srgbClr>
                </a:solidFill>
                <a:latin typeface="+mn-lt"/>
                <a:cs typeface="Segoe UI" panose="020B0502040204020203" pitchFamily="34" charset="0"/>
              </a:rPr>
              <a:t>Triton, NCR AANDC, and GRG</a:t>
            </a:r>
            <a:endParaRPr lang="en-US" dirty="0">
              <a:solidFill>
                <a:srgbClr val="F0F0F0">
                  <a:lumMod val="25000"/>
                </a:srgbClr>
              </a:solidFill>
              <a:latin typeface="+mn-lt"/>
              <a:cs typeface="Segoe UI" panose="020B0502040204020203" pitchFamily="34" charset="0"/>
            </a:endParaRPr>
          </a:p>
          <a:p>
            <a:pPr marL="858441" lvl="1" indent="-214313">
              <a:buClr>
                <a:schemeClr val="tx2">
                  <a:lumMod val="75000"/>
                </a:schemeClr>
              </a:buClr>
              <a:buFont typeface="Arial" panose="020B0604020202020204" pitchFamily="34" charset="0"/>
              <a:buChar char="•"/>
            </a:pPr>
            <a:r>
              <a:rPr lang="en-US" dirty="0" smtClean="0">
                <a:solidFill>
                  <a:srgbClr val="F0F0F0">
                    <a:lumMod val="25000"/>
                  </a:srgbClr>
                </a:solidFill>
                <a:latin typeface="+mn-lt"/>
                <a:cs typeface="Segoe UI" panose="020B0502040204020203" pitchFamily="34" charset="0"/>
              </a:rPr>
              <a:t>Certification in progress </a:t>
            </a:r>
            <a:endParaRPr lang="en-US" dirty="0">
              <a:solidFill>
                <a:srgbClr val="F0F0F0">
                  <a:lumMod val="25000"/>
                </a:srgbClr>
              </a:solidFill>
              <a:latin typeface="+mn-lt"/>
              <a:cs typeface="Segoe UI" panose="020B0502040204020203" pitchFamily="34" charset="0"/>
            </a:endParaRPr>
          </a:p>
        </p:txBody>
      </p:sp>
    </p:spTree>
    <p:extLst>
      <p:ext uri="{BB962C8B-B14F-4D97-AF65-F5344CB8AC3E}">
        <p14:creationId xmlns:p14="http://schemas.microsoft.com/office/powerpoint/2010/main" val="172548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Digital Wallets</a:t>
            </a:r>
            <a:endParaRPr lang="en-US" sz="4000" dirty="0"/>
          </a:p>
        </p:txBody>
      </p:sp>
    </p:spTree>
    <p:extLst>
      <p:ext uri="{BB962C8B-B14F-4D97-AF65-F5344CB8AC3E}">
        <p14:creationId xmlns:p14="http://schemas.microsoft.com/office/powerpoint/2010/main" val="2908543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a:spLocks noGrp="1"/>
          </p:cNvSpPr>
          <p:nvPr>
            <p:ph type="title"/>
          </p:nvPr>
        </p:nvSpPr>
        <p:spPr>
          <a:xfrm>
            <a:off x="508000" y="205979"/>
            <a:ext cx="5406147" cy="494789"/>
          </a:xfrm>
        </p:spPr>
        <p:txBody>
          <a:bodyPr>
            <a:noAutofit/>
          </a:bodyPr>
          <a:lstStyle/>
          <a:p>
            <a:r>
              <a:rPr lang="en-US" dirty="0" smtClean="0">
                <a:solidFill>
                  <a:srgbClr val="000066"/>
                </a:solidFill>
              </a:rPr>
              <a:t>CPS Digital Wallet Update</a:t>
            </a:r>
            <a:endParaRPr lang="en-US" dirty="0">
              <a:solidFill>
                <a:srgbClr val="000066"/>
              </a:solidFill>
            </a:endParaRPr>
          </a:p>
        </p:txBody>
      </p:sp>
      <p:sp>
        <p:nvSpPr>
          <p:cNvPr id="3" name="Content Placeholder 12"/>
          <p:cNvSpPr>
            <a:spLocks noGrp="1"/>
          </p:cNvSpPr>
          <p:nvPr/>
        </p:nvSpPr>
        <p:spPr bwMode="auto">
          <a:xfrm>
            <a:off x="903249" y="745641"/>
            <a:ext cx="7776294" cy="3668512"/>
          </a:xfrm>
          <a:prstGeom prst="rect">
            <a:avLst/>
          </a:prstGeom>
          <a:noFill/>
          <a:ln w="9525">
            <a:noFill/>
            <a:miter lim="800000"/>
            <a:headEnd/>
            <a:tailEnd/>
          </a:ln>
        </p:spPr>
        <p:txBody>
          <a:bodyPr vert="horz" wrap="square" lIns="68580" tIns="34290" rIns="68580" bIns="34290" numCol="1" anchor="t" anchorCtr="0" compatLnSpc="1">
            <a:prstTxWarp prst="textNoShape">
              <a:avLst/>
            </a:prstTxWarp>
            <a:noAutofit/>
          </a:bodyPr>
          <a:lstStyle>
            <a:lvl1pPr marL="182563" indent="-182563" algn="l" rtl="0" eaLnBrk="0" fontAlgn="base" hangingPunct="0">
              <a:spcBef>
                <a:spcPct val="0"/>
              </a:spcBef>
              <a:spcAft>
                <a:spcPts val="600"/>
              </a:spcAft>
              <a:buClr>
                <a:srgbClr val="FD0014"/>
              </a:buClr>
              <a:buSzPct val="75000"/>
              <a:buFont typeface="Wingdings" pitchFamily="2" charset="2"/>
              <a:buChar char=""/>
              <a:defRPr sz="2000" kern="1200">
                <a:solidFill>
                  <a:srgbClr val="1A1A1A"/>
                </a:solidFill>
                <a:latin typeface="Arial"/>
              </a:defRPr>
            </a:lvl1pPr>
            <a:lvl2pPr marL="355600" indent="-176213" algn="l" rtl="0" eaLnBrk="0" fontAlgn="base" hangingPunct="0">
              <a:spcBef>
                <a:spcPct val="0"/>
              </a:spcBef>
              <a:spcAft>
                <a:spcPts val="600"/>
              </a:spcAft>
              <a:buClr>
                <a:srgbClr val="4D4D4D"/>
              </a:buClr>
              <a:buSzPct val="80000"/>
              <a:buFont typeface="Wingdings" pitchFamily="2" charset="2"/>
              <a:buChar char=""/>
              <a:defRPr sz="1800" kern="1200">
                <a:solidFill>
                  <a:srgbClr val="4D4D4D"/>
                </a:solidFill>
                <a:latin typeface="Arial"/>
              </a:defRPr>
            </a:lvl2pPr>
            <a:lvl3pPr marL="539750" indent="-182563" algn="l" rtl="0" eaLnBrk="0" fontAlgn="base" hangingPunct="0">
              <a:spcBef>
                <a:spcPct val="0"/>
              </a:spcBef>
              <a:spcAft>
                <a:spcPts val="600"/>
              </a:spcAft>
              <a:buClr>
                <a:srgbClr val="737373"/>
              </a:buClr>
              <a:buSzPct val="80000"/>
              <a:buFont typeface="Wingdings" pitchFamily="2" charset="2"/>
              <a:buChar char=""/>
              <a:defRPr sz="1600" kern="1200">
                <a:solidFill>
                  <a:srgbClr val="737373"/>
                </a:solidFill>
                <a:latin typeface="Arial"/>
              </a:defRPr>
            </a:lvl3pPr>
            <a:lvl4pPr marL="712788" indent="-171450" algn="l" rtl="0" eaLnBrk="0" fontAlgn="base" hangingPunct="0">
              <a:spcBef>
                <a:spcPct val="0"/>
              </a:spcBef>
              <a:spcAft>
                <a:spcPct val="0"/>
              </a:spcAft>
              <a:buClr>
                <a:srgbClr val="D9D9D9"/>
              </a:buClr>
              <a:buFont typeface="Arial" charset="0"/>
              <a:buChar char="–"/>
              <a:defRPr sz="1000" kern="1200">
                <a:solidFill>
                  <a:srgbClr val="B3B3B3"/>
                </a:solidFill>
                <a:latin typeface="Arial"/>
              </a:defRPr>
            </a:lvl4pPr>
            <a:lvl5pPr marL="2057400" indent="-228600" algn="l" rtl="0" eaLnBrk="0" fontAlgn="base" hangingPunct="0">
              <a:spcBef>
                <a:spcPct val="20000"/>
              </a:spcBef>
              <a:spcAft>
                <a:spcPct val="0"/>
              </a:spcAft>
              <a:buFont typeface="Arial" charset="0"/>
              <a:buChar char="»"/>
              <a:defRPr sz="1800" kern="1200">
                <a:solidFill>
                  <a:srgbClr val="4D4D4D"/>
                </a:solidFill>
                <a:latin typeface="Arial"/>
              </a:defRPr>
            </a:lvl5pPr>
            <a:lvl6pPr marL="2514600" indent="-228600" algn="l" defTabSz="914400" rtl="0" eaLnBrk="1" latinLnBrk="0" hangingPunct="1">
              <a:spcBef>
                <a:spcPct val="20000"/>
              </a:spcBef>
              <a:buFont typeface="Arial" pitchFamily="34" charset="0"/>
              <a:buChar char="•"/>
              <a:defRPr sz="1800" kern="1200">
                <a:solidFill>
                  <a:srgbClr val="4D4D4D"/>
                </a:solidFill>
                <a:latin typeface="Arial"/>
              </a:defRPr>
            </a:lvl6pPr>
            <a:lvl7pPr marL="2971800" indent="-228600" algn="l" defTabSz="914400" rtl="0" eaLnBrk="1" latinLnBrk="0" hangingPunct="1">
              <a:spcBef>
                <a:spcPct val="20000"/>
              </a:spcBef>
              <a:buFont typeface="Arial" pitchFamily="34" charset="0"/>
              <a:buChar char="•"/>
              <a:defRPr sz="1800" kern="1200">
                <a:solidFill>
                  <a:srgbClr val="4D4D4D"/>
                </a:solidFill>
                <a:latin typeface="Arial"/>
              </a:defRPr>
            </a:lvl7pPr>
            <a:lvl8pPr marL="3429000" indent="-228600" algn="l" defTabSz="914400" rtl="0" eaLnBrk="1" latinLnBrk="0" hangingPunct="1">
              <a:spcBef>
                <a:spcPct val="20000"/>
              </a:spcBef>
              <a:buFont typeface="Arial" pitchFamily="34" charset="0"/>
              <a:buChar char="•"/>
              <a:defRPr sz="1800" kern="1200">
                <a:solidFill>
                  <a:srgbClr val="4D4D4D"/>
                </a:solidFill>
                <a:latin typeface="Arial"/>
              </a:defRPr>
            </a:lvl8pPr>
            <a:lvl9pPr marL="3886200" indent="-228600" algn="l" defTabSz="914400" rtl="0" eaLnBrk="1" latinLnBrk="0" hangingPunct="1">
              <a:spcBef>
                <a:spcPct val="20000"/>
              </a:spcBef>
              <a:buFont typeface="Arial" pitchFamily="34" charset="0"/>
              <a:buChar char="•"/>
              <a:defRPr sz="1800" kern="1200">
                <a:solidFill>
                  <a:srgbClr val="4D4D4D"/>
                </a:solidFill>
                <a:latin typeface="Arial"/>
              </a:defRPr>
            </a:lvl9pPr>
          </a:lstStyle>
          <a:p>
            <a:pPr marL="0" indent="0">
              <a:buClr>
                <a:schemeClr val="tx2">
                  <a:lumMod val="75000"/>
                </a:schemeClr>
              </a:buClr>
              <a:buNone/>
            </a:pPr>
            <a:r>
              <a:rPr lang="en-US" sz="1600" dirty="0">
                <a:solidFill>
                  <a:schemeClr val="bg2">
                    <a:lumMod val="25000"/>
                  </a:schemeClr>
                </a:solidFill>
                <a:cs typeface="Segoe UI" panose="020B0502040204020203" pitchFamily="34" charset="0"/>
              </a:rPr>
              <a:t>Apple Pay</a:t>
            </a:r>
          </a:p>
          <a:p>
            <a:pPr>
              <a:buClr>
                <a:schemeClr val="tx2">
                  <a:lumMod val="75000"/>
                </a:schemeClr>
              </a:buClr>
              <a:buFont typeface="Arial" panose="020B0604020202020204" pitchFamily="34" charset="0"/>
              <a:buChar char="•"/>
            </a:pPr>
            <a:r>
              <a:rPr lang="en-US" sz="1600" dirty="0" smtClean="0">
                <a:solidFill>
                  <a:schemeClr val="bg2">
                    <a:lumMod val="25000"/>
                  </a:schemeClr>
                </a:solidFill>
                <a:cs typeface="Segoe UI" panose="020B0502040204020203" pitchFamily="34" charset="0"/>
              </a:rPr>
              <a:t>Total clients live 143 as of April 15th</a:t>
            </a:r>
          </a:p>
          <a:p>
            <a:pPr lvl="1">
              <a:buClr>
                <a:schemeClr val="tx2">
                  <a:lumMod val="75000"/>
                </a:schemeClr>
              </a:buClr>
              <a:buFont typeface="Arial" panose="020B0604020202020204" pitchFamily="34" charset="0"/>
              <a:buChar char="•"/>
            </a:pPr>
            <a:r>
              <a:rPr lang="en-US" sz="1600" dirty="0" smtClean="0">
                <a:solidFill>
                  <a:schemeClr val="bg2">
                    <a:lumMod val="25000"/>
                  </a:schemeClr>
                </a:solidFill>
                <a:cs typeface="Segoe UI" panose="020B0502040204020203" pitchFamily="34" charset="0"/>
              </a:rPr>
              <a:t>102 Visa </a:t>
            </a:r>
            <a:r>
              <a:rPr lang="en-US" sz="1600" dirty="0">
                <a:solidFill>
                  <a:schemeClr val="bg2">
                    <a:lumMod val="25000"/>
                  </a:schemeClr>
                </a:solidFill>
                <a:cs typeface="Segoe UI" panose="020B0502040204020203" pitchFamily="34" charset="0"/>
              </a:rPr>
              <a:t>and </a:t>
            </a:r>
            <a:r>
              <a:rPr lang="en-US" sz="1600" dirty="0" smtClean="0">
                <a:solidFill>
                  <a:schemeClr val="bg2">
                    <a:lumMod val="25000"/>
                  </a:schemeClr>
                </a:solidFill>
                <a:cs typeface="Segoe UI" panose="020B0502040204020203" pitchFamily="34" charset="0"/>
              </a:rPr>
              <a:t>41 MasterCard</a:t>
            </a:r>
          </a:p>
          <a:p>
            <a:pPr>
              <a:buClr>
                <a:schemeClr val="tx2">
                  <a:lumMod val="75000"/>
                </a:schemeClr>
              </a:buClr>
              <a:buFont typeface="Arial" panose="020B0604020202020204" pitchFamily="34" charset="0"/>
              <a:buChar char="•"/>
            </a:pPr>
            <a:r>
              <a:rPr lang="en-US" sz="1600" dirty="0">
                <a:solidFill>
                  <a:schemeClr val="bg2">
                    <a:lumMod val="25000"/>
                  </a:schemeClr>
                </a:solidFill>
                <a:cs typeface="Segoe UI" panose="020B0502040204020203" pitchFamily="34" charset="0"/>
              </a:rPr>
              <a:t>R</a:t>
            </a:r>
            <a:r>
              <a:rPr lang="en-US" sz="1600" dirty="0" smtClean="0">
                <a:solidFill>
                  <a:schemeClr val="bg2">
                    <a:lumMod val="25000"/>
                  </a:schemeClr>
                </a:solidFill>
                <a:cs typeface="Segoe UI" panose="020B0502040204020203" pitchFamily="34" charset="0"/>
              </a:rPr>
              <a:t>epresents over 13% </a:t>
            </a:r>
            <a:r>
              <a:rPr lang="en-US" sz="1600" dirty="0">
                <a:solidFill>
                  <a:schemeClr val="bg2">
                    <a:lumMod val="25000"/>
                  </a:schemeClr>
                </a:solidFill>
                <a:cs typeface="Segoe UI" panose="020B0502040204020203" pitchFamily="34" charset="0"/>
              </a:rPr>
              <a:t>of all </a:t>
            </a:r>
            <a:r>
              <a:rPr lang="en-US" sz="1600" dirty="0" smtClean="0">
                <a:solidFill>
                  <a:schemeClr val="bg2">
                    <a:lumMod val="25000"/>
                  </a:schemeClr>
                </a:solidFill>
                <a:cs typeface="Segoe UI" panose="020B0502040204020203" pitchFamily="34" charset="0"/>
              </a:rPr>
              <a:t>U.S. Apple </a:t>
            </a:r>
            <a:r>
              <a:rPr lang="en-US" sz="1600" dirty="0">
                <a:solidFill>
                  <a:schemeClr val="bg2">
                    <a:lumMod val="25000"/>
                  </a:schemeClr>
                </a:solidFill>
                <a:cs typeface="Segoe UI" panose="020B0502040204020203" pitchFamily="34" charset="0"/>
              </a:rPr>
              <a:t>Pay </a:t>
            </a:r>
            <a:r>
              <a:rPr lang="en-US" sz="1600" dirty="0" smtClean="0">
                <a:solidFill>
                  <a:schemeClr val="bg2">
                    <a:lumMod val="25000"/>
                  </a:schemeClr>
                </a:solidFill>
                <a:cs typeface="Segoe UI" panose="020B0502040204020203" pitchFamily="34" charset="0"/>
              </a:rPr>
              <a:t>issuers</a:t>
            </a:r>
            <a:endParaRPr lang="en-US" sz="1600" dirty="0">
              <a:solidFill>
                <a:schemeClr val="bg2">
                  <a:lumMod val="25000"/>
                </a:schemeClr>
              </a:solidFill>
              <a:cs typeface="Segoe UI" panose="020B0502040204020203" pitchFamily="34" charset="0"/>
            </a:endParaRPr>
          </a:p>
          <a:p>
            <a:pPr marL="0" indent="0">
              <a:buClr>
                <a:schemeClr val="tx2">
                  <a:lumMod val="75000"/>
                </a:schemeClr>
              </a:buClr>
              <a:buNone/>
            </a:pPr>
            <a:endParaRPr lang="en-US" sz="1600" dirty="0">
              <a:solidFill>
                <a:schemeClr val="bg2">
                  <a:lumMod val="25000"/>
                </a:schemeClr>
              </a:solidFill>
              <a:cs typeface="Segoe UI" panose="020B0502040204020203" pitchFamily="34" charset="0"/>
            </a:endParaRPr>
          </a:p>
          <a:p>
            <a:pPr marL="0" indent="0">
              <a:buClr>
                <a:schemeClr val="tx2">
                  <a:lumMod val="75000"/>
                </a:schemeClr>
              </a:buClr>
              <a:buNone/>
            </a:pPr>
            <a:r>
              <a:rPr lang="en-US" sz="1600" dirty="0">
                <a:solidFill>
                  <a:schemeClr val="bg2">
                    <a:lumMod val="25000"/>
                  </a:schemeClr>
                </a:solidFill>
                <a:cs typeface="Segoe UI" panose="020B0502040204020203" pitchFamily="34" charset="0"/>
              </a:rPr>
              <a:t>Samsung Pay</a:t>
            </a:r>
          </a:p>
          <a:p>
            <a:pPr>
              <a:buClr>
                <a:schemeClr val="tx2">
                  <a:lumMod val="75000"/>
                </a:schemeClr>
              </a:buClr>
              <a:buFont typeface="Arial" panose="020B0604020202020204" pitchFamily="34" charset="0"/>
              <a:buChar char="•"/>
            </a:pPr>
            <a:r>
              <a:rPr lang="en-US" sz="1600" dirty="0" smtClean="0">
                <a:solidFill>
                  <a:schemeClr val="bg2">
                    <a:lumMod val="25000"/>
                  </a:schemeClr>
                </a:solidFill>
                <a:cs typeface="Segoe UI" panose="020B0502040204020203" pitchFamily="34" charset="0"/>
              </a:rPr>
              <a:t>Passport testing in progress</a:t>
            </a:r>
            <a:endParaRPr lang="en-US" sz="1600" dirty="0">
              <a:solidFill>
                <a:schemeClr val="bg2">
                  <a:lumMod val="25000"/>
                </a:schemeClr>
              </a:solidFill>
              <a:cs typeface="Segoe UI" panose="020B0502040204020203" pitchFamily="34" charset="0"/>
            </a:endParaRPr>
          </a:p>
          <a:p>
            <a:pPr marL="0" indent="0">
              <a:buClr>
                <a:schemeClr val="tx2">
                  <a:lumMod val="75000"/>
                </a:schemeClr>
              </a:buClr>
              <a:buNone/>
            </a:pPr>
            <a:endParaRPr lang="en-US" sz="1600" dirty="0">
              <a:solidFill>
                <a:schemeClr val="bg2">
                  <a:lumMod val="25000"/>
                </a:schemeClr>
              </a:solidFill>
              <a:cs typeface="Segoe UI" panose="020B0502040204020203" pitchFamily="34" charset="0"/>
            </a:endParaRPr>
          </a:p>
          <a:p>
            <a:pPr marL="0" indent="0">
              <a:buClr>
                <a:schemeClr val="tx2">
                  <a:lumMod val="75000"/>
                </a:schemeClr>
              </a:buClr>
              <a:buNone/>
            </a:pPr>
            <a:r>
              <a:rPr lang="en-US" sz="1600" dirty="0">
                <a:solidFill>
                  <a:schemeClr val="bg2">
                    <a:lumMod val="25000"/>
                  </a:schemeClr>
                </a:solidFill>
                <a:cs typeface="Segoe UI" panose="020B0502040204020203" pitchFamily="34" charset="0"/>
              </a:rPr>
              <a:t>Android Pay</a:t>
            </a:r>
          </a:p>
          <a:p>
            <a:pPr>
              <a:buClr>
                <a:schemeClr val="tx2">
                  <a:lumMod val="75000"/>
                </a:schemeClr>
              </a:buClr>
              <a:buFont typeface="Arial" panose="020B0604020202020204" pitchFamily="34" charset="0"/>
              <a:buChar char="•"/>
            </a:pPr>
            <a:r>
              <a:rPr lang="en-US" sz="1600" dirty="0" smtClean="0">
                <a:solidFill>
                  <a:srgbClr val="F0F0F0">
                    <a:lumMod val="25000"/>
                  </a:srgbClr>
                </a:solidFill>
                <a:cs typeface="Segoe UI" panose="020B0502040204020203" pitchFamily="34" charset="0"/>
              </a:rPr>
              <a:t>Passport testing in progress</a:t>
            </a:r>
            <a:endParaRPr lang="en-US" sz="1600" dirty="0">
              <a:solidFill>
                <a:srgbClr val="F0F0F0">
                  <a:lumMod val="25000"/>
                </a:srgbClr>
              </a:solidFill>
              <a:cs typeface="Segoe UI" panose="020B0502040204020203" pitchFamily="34" charset="0"/>
            </a:endParaRPr>
          </a:p>
        </p:txBody>
      </p:sp>
    </p:spTree>
    <p:extLst>
      <p:ext uri="{BB962C8B-B14F-4D97-AF65-F5344CB8AC3E}">
        <p14:creationId xmlns:p14="http://schemas.microsoft.com/office/powerpoint/2010/main" val="199892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37728703"/>
              </p:ext>
            </p:extLst>
          </p:nvPr>
        </p:nvGraphicFramePr>
        <p:xfrm>
          <a:off x="526093" y="1075145"/>
          <a:ext cx="7966556" cy="2716035"/>
        </p:xfrm>
        <a:graphic>
          <a:graphicData uri="http://schemas.openxmlformats.org/drawingml/2006/table">
            <a:tbl>
              <a:tblPr firstRow="1" bandRow="1">
                <a:tableStyleId>{BC89EF96-8CEA-46FF-86C4-4CE0E7609802}</a:tableStyleId>
              </a:tblPr>
              <a:tblGrid>
                <a:gridCol w="1991639"/>
                <a:gridCol w="1991639"/>
                <a:gridCol w="1991639"/>
                <a:gridCol w="1991639"/>
              </a:tblGrid>
              <a:tr h="302718">
                <a:tc>
                  <a:txBody>
                    <a:bodyPr/>
                    <a:lstStyle/>
                    <a:p>
                      <a:endParaRPr lang="en-US" sz="1400" dirty="0"/>
                    </a:p>
                  </a:txBody>
                  <a:tcPr/>
                </a:tc>
                <a:tc>
                  <a:txBody>
                    <a:bodyPr/>
                    <a:lstStyle/>
                    <a:p>
                      <a:pPr algn="ctr"/>
                      <a:r>
                        <a:rPr lang="en-US" sz="1400" dirty="0" smtClean="0"/>
                        <a:t>Apple</a:t>
                      </a:r>
                      <a:r>
                        <a:rPr lang="en-US" sz="1400" baseline="0" dirty="0" smtClean="0"/>
                        <a:t> Pay</a:t>
                      </a:r>
                      <a:endParaRPr lang="en-US" sz="1400" dirty="0"/>
                    </a:p>
                  </a:txBody>
                  <a:tcPr/>
                </a:tc>
                <a:tc>
                  <a:txBody>
                    <a:bodyPr/>
                    <a:lstStyle/>
                    <a:p>
                      <a:pPr algn="ctr"/>
                      <a:r>
                        <a:rPr lang="en-US" sz="1400" dirty="0" smtClean="0"/>
                        <a:t>Android</a:t>
                      </a:r>
                      <a:r>
                        <a:rPr lang="en-US" sz="1400" baseline="0" dirty="0" smtClean="0"/>
                        <a:t> Pay</a:t>
                      </a:r>
                      <a:endParaRPr lang="en-US" sz="1400" dirty="0"/>
                    </a:p>
                  </a:txBody>
                  <a:tcPr/>
                </a:tc>
                <a:tc>
                  <a:txBody>
                    <a:bodyPr/>
                    <a:lstStyle/>
                    <a:p>
                      <a:pPr algn="ctr"/>
                      <a:r>
                        <a:rPr lang="en-US" sz="1400" dirty="0" smtClean="0"/>
                        <a:t>Samsung</a:t>
                      </a:r>
                      <a:r>
                        <a:rPr lang="en-US" sz="1400" baseline="0" dirty="0" smtClean="0"/>
                        <a:t> Pay</a:t>
                      </a:r>
                      <a:endParaRPr lang="en-US" sz="1400" dirty="0"/>
                    </a:p>
                  </a:txBody>
                  <a:tcPr/>
                </a:tc>
              </a:tr>
              <a:tr h="636745">
                <a:tc>
                  <a:txBody>
                    <a:bodyPr/>
                    <a:lstStyle/>
                    <a:p>
                      <a:r>
                        <a:rPr lang="en-US" sz="1400" dirty="0" smtClean="0"/>
                        <a:t>Operating</a:t>
                      </a:r>
                      <a:r>
                        <a:rPr lang="en-US" sz="1400" baseline="0" dirty="0" smtClean="0"/>
                        <a:t> System Supported</a:t>
                      </a:r>
                      <a:endParaRPr lang="en-US" sz="1400" dirty="0"/>
                    </a:p>
                  </a:txBody>
                  <a:tcPr/>
                </a:tc>
                <a:tc>
                  <a:txBody>
                    <a:bodyPr/>
                    <a:lstStyle/>
                    <a:p>
                      <a:r>
                        <a:rPr lang="en-US" sz="1400" dirty="0" smtClean="0"/>
                        <a:t>IOS 8.2+</a:t>
                      </a:r>
                      <a:endParaRPr lang="en-US" sz="1400" dirty="0"/>
                    </a:p>
                  </a:txBody>
                  <a:tcPr/>
                </a:tc>
                <a:tc>
                  <a:txBody>
                    <a:bodyPr/>
                    <a:lstStyle/>
                    <a:p>
                      <a:r>
                        <a:rPr lang="en-US" sz="1400" dirty="0" smtClean="0"/>
                        <a:t>Android KitKat</a:t>
                      </a:r>
                      <a:r>
                        <a:rPr lang="en-US" sz="1400" baseline="0" dirty="0" smtClean="0"/>
                        <a:t> 4.4+</a:t>
                      </a:r>
                      <a:endParaRPr lang="en-US" sz="1400" dirty="0"/>
                    </a:p>
                  </a:txBody>
                  <a:tcPr/>
                </a:tc>
                <a:tc>
                  <a:txBody>
                    <a:bodyPr/>
                    <a:lstStyle/>
                    <a:p>
                      <a:r>
                        <a:rPr lang="en-US" sz="1400" dirty="0" smtClean="0"/>
                        <a:t>Android Lollipop</a:t>
                      </a:r>
                      <a:r>
                        <a:rPr lang="en-US" sz="1400" baseline="0" dirty="0" smtClean="0"/>
                        <a:t> 5.0+</a:t>
                      </a:r>
                      <a:endParaRPr lang="en-US" sz="1400" dirty="0"/>
                    </a:p>
                  </a:txBody>
                  <a:tcPr/>
                </a:tc>
              </a:tr>
              <a:tr h="713984">
                <a:tc>
                  <a:txBody>
                    <a:bodyPr/>
                    <a:lstStyle/>
                    <a:p>
                      <a:r>
                        <a:rPr lang="en-US" sz="1400" dirty="0" smtClean="0"/>
                        <a:t>Devices</a:t>
                      </a:r>
                      <a:r>
                        <a:rPr lang="en-US" sz="1400" baseline="0" dirty="0" smtClean="0"/>
                        <a:t> Supported</a:t>
                      </a:r>
                    </a:p>
                    <a:p>
                      <a:r>
                        <a:rPr lang="en-US" sz="1400" baseline="0" dirty="0" smtClean="0"/>
                        <a:t>(Listed devices or newer)</a:t>
                      </a:r>
                      <a:endParaRPr lang="en-US" sz="1400" dirty="0"/>
                    </a:p>
                  </a:txBody>
                  <a:tcPr/>
                </a:tc>
                <a:tc>
                  <a:txBody>
                    <a:bodyPr/>
                    <a:lstStyle/>
                    <a:p>
                      <a:r>
                        <a:rPr lang="en-US" sz="1400" dirty="0" smtClean="0"/>
                        <a:t>iPhone 6/6+, iPad Air 2/Mini 3, Apple Watch</a:t>
                      </a:r>
                      <a:endParaRPr lang="en-US" sz="1400" dirty="0"/>
                    </a:p>
                  </a:txBody>
                  <a:tcPr/>
                </a:tc>
                <a:tc>
                  <a:txBody>
                    <a:bodyPr/>
                    <a:lstStyle/>
                    <a:p>
                      <a:r>
                        <a:rPr lang="en-US" sz="1400" dirty="0" smtClean="0"/>
                        <a:t>Android smartphones and tablets</a:t>
                      </a:r>
                      <a:endParaRPr lang="en-US" sz="1400" dirty="0"/>
                    </a:p>
                  </a:txBody>
                  <a:tcPr/>
                </a:tc>
                <a:tc>
                  <a:txBody>
                    <a:bodyPr/>
                    <a:lstStyle/>
                    <a:p>
                      <a:r>
                        <a:rPr lang="en-US" sz="1400" dirty="0" smtClean="0"/>
                        <a:t>Samsung Galaxy S6, S6 Edge, Edge+, Note5, S6 Active</a:t>
                      </a:r>
                      <a:endParaRPr lang="en-US" sz="1400" dirty="0"/>
                    </a:p>
                  </a:txBody>
                  <a:tcPr/>
                </a:tc>
              </a:tr>
              <a:tr h="1042970">
                <a:tc>
                  <a:txBody>
                    <a:bodyPr/>
                    <a:lstStyle/>
                    <a:p>
                      <a:r>
                        <a:rPr lang="en-US" sz="1400" dirty="0" smtClean="0"/>
                        <a:t>Product</a:t>
                      </a:r>
                      <a:r>
                        <a:rPr lang="en-US" sz="1400" baseline="0" dirty="0" smtClean="0"/>
                        <a:t> Enrollment Requirement</a:t>
                      </a:r>
                      <a:endParaRPr lang="en-US" sz="1400" dirty="0"/>
                    </a:p>
                  </a:txBody>
                  <a:tcPr/>
                </a:tc>
                <a:tc>
                  <a:txBody>
                    <a:bodyPr/>
                    <a:lstStyle/>
                    <a:p>
                      <a:r>
                        <a:rPr lang="en-US" sz="1400" dirty="0" smtClean="0"/>
                        <a:t>In</a:t>
                      </a:r>
                      <a:r>
                        <a:rPr lang="en-US" sz="1400" baseline="0" dirty="0" smtClean="0"/>
                        <a:t> general </a:t>
                      </a:r>
                      <a:r>
                        <a:rPr lang="en-US" sz="1400" dirty="0" smtClean="0"/>
                        <a:t>95% Rule however</a:t>
                      </a:r>
                      <a:r>
                        <a:rPr lang="en-US" sz="1400" baseline="0" dirty="0" smtClean="0"/>
                        <a:t> </a:t>
                      </a:r>
                      <a:r>
                        <a:rPr lang="en-US" sz="1400" dirty="0" smtClean="0"/>
                        <a:t>Apple has granted a waiver to JHA</a:t>
                      </a:r>
                      <a:endParaRPr lang="en-US" sz="1400" dirty="0"/>
                    </a:p>
                  </a:txBody>
                  <a:tcPr/>
                </a:tc>
                <a:tc>
                  <a:txBody>
                    <a:bodyPr/>
                    <a:lstStyle/>
                    <a:p>
                      <a:r>
                        <a:rPr lang="en-US" sz="1400" dirty="0" smtClean="0"/>
                        <a:t>51% required at launch, remaining  within 6 months</a:t>
                      </a:r>
                      <a:endParaRPr lang="en-US" sz="1400" dirty="0"/>
                    </a:p>
                  </a:txBody>
                  <a:tcPr/>
                </a:tc>
                <a:tc>
                  <a:txBody>
                    <a:bodyPr/>
                    <a:lstStyle/>
                    <a:p>
                      <a:r>
                        <a:rPr lang="en-US" sz="1400" dirty="0" smtClean="0"/>
                        <a:t>None</a:t>
                      </a:r>
                      <a:endParaRPr lang="en-US" sz="1400" dirty="0"/>
                    </a:p>
                  </a:txBody>
                  <a:tcPr/>
                </a:tc>
              </a:tr>
            </a:tbl>
          </a:graphicData>
        </a:graphic>
      </p:graphicFrame>
      <p:sp>
        <p:nvSpPr>
          <p:cNvPr id="4" name="Title 3"/>
          <p:cNvSpPr>
            <a:spLocks noGrp="1"/>
          </p:cNvSpPr>
          <p:nvPr>
            <p:ph type="title"/>
          </p:nvPr>
        </p:nvSpPr>
        <p:spPr>
          <a:xfrm>
            <a:off x="457200" y="186490"/>
            <a:ext cx="8229600" cy="649851"/>
          </a:xfrm>
        </p:spPr>
        <p:txBody>
          <a:bodyPr/>
          <a:lstStyle/>
          <a:p>
            <a:r>
              <a:rPr lang="en-US" dirty="0" smtClean="0">
                <a:solidFill>
                  <a:srgbClr val="0E3D86"/>
                </a:solidFill>
              </a:rPr>
              <a:t>Comparing Digital Wallets</a:t>
            </a:r>
            <a:endParaRPr lang="en-US" dirty="0">
              <a:solidFill>
                <a:srgbClr val="0E3D86"/>
              </a:solidFill>
            </a:endParaRPr>
          </a:p>
        </p:txBody>
      </p:sp>
    </p:spTree>
    <p:extLst>
      <p:ext uri="{BB962C8B-B14F-4D97-AF65-F5344CB8AC3E}">
        <p14:creationId xmlns:p14="http://schemas.microsoft.com/office/powerpoint/2010/main" val="2150484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1B20710F9CD4E479CE75D753C067786" ma:contentTypeVersion="0" ma:contentTypeDescription="Create a new document." ma:contentTypeScope="" ma:versionID="16d1ee08055896f560690c941228180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1C947B-9CDB-4F2F-BC00-62445662E683}">
  <ds:schemaRefs>
    <ds:schemaRef ds:uri="http://schemas.microsoft.com/sharepoint/v3/contenttype/forms"/>
  </ds:schemaRefs>
</ds:datastoreItem>
</file>

<file path=customXml/itemProps2.xml><?xml version="1.0" encoding="utf-8"?>
<ds:datastoreItem xmlns:ds="http://schemas.openxmlformats.org/officeDocument/2006/customXml" ds:itemID="{98D620AD-04DF-4F9C-9126-3DFEFCF3753D}">
  <ds:schemaRefs>
    <ds:schemaRef ds:uri="http://schemas.microsoft.com/office/infopath/2007/PartnerControls"/>
    <ds:schemaRef ds:uri="http://purl.org/dc/dcmitype/"/>
    <ds:schemaRef ds:uri="http://schemas.microsoft.com/office/2006/documentManagement/types"/>
    <ds:schemaRef ds:uri="http://schemas.microsoft.com/office/2006/metadata/properties"/>
    <ds:schemaRef ds:uri="http://www.w3.org/XML/1998/namespace"/>
    <ds:schemaRef ds:uri="http://purl.org/dc/elements/1.1/"/>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433F12BC-E39B-438D-82ED-7117E49B62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1866</TotalTime>
  <Words>1608</Words>
  <Application>Microsoft Office PowerPoint</Application>
  <PresentationFormat>On-screen Show (16:9)</PresentationFormat>
  <Paragraphs>321</Paragraphs>
  <Slides>31</Slides>
  <Notes>5</Notes>
  <HiddenSlides>1</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Card Processing Solutions™</vt:lpstr>
      <vt:lpstr>Card Processing Solutions (CPS)</vt:lpstr>
      <vt:lpstr>Agenda</vt:lpstr>
      <vt:lpstr>EMV</vt:lpstr>
      <vt:lpstr>CPS EMV Issuing Update</vt:lpstr>
      <vt:lpstr>CPS EMV Acquiring Update</vt:lpstr>
      <vt:lpstr>Digital Wallets</vt:lpstr>
      <vt:lpstr>CPS Digital Wallet Update</vt:lpstr>
      <vt:lpstr>Comparing Digital Wallets</vt:lpstr>
      <vt:lpstr>Provisioning for cardholder use</vt:lpstr>
      <vt:lpstr>Purchase Behavior</vt:lpstr>
      <vt:lpstr>Transaction Type (varies by specific device)</vt:lpstr>
      <vt:lpstr>Fraud Products</vt:lpstr>
      <vt:lpstr>PowerPoint Presentation</vt:lpstr>
      <vt:lpstr>PowerPoint Presentation</vt:lpstr>
      <vt:lpstr>PowerPoint Presentation</vt:lpstr>
      <vt:lpstr>What is CCS?  It’s the Auto-Dialer  </vt:lpstr>
      <vt:lpstr>Blocking the Card</vt:lpstr>
      <vt:lpstr>Case Management – 4 Queues</vt:lpstr>
      <vt:lpstr>PowerPoint Presentation</vt:lpstr>
      <vt:lpstr>PowerPoint Presentation</vt:lpstr>
      <vt:lpstr>PowerPoint Presentation</vt:lpstr>
      <vt:lpstr>Fraud Trends</vt:lpstr>
      <vt:lpstr>PowerPoint Presentation</vt:lpstr>
      <vt:lpstr>PowerPoint Presentation</vt:lpstr>
      <vt:lpstr>PowerPoint Presentation</vt:lpstr>
      <vt:lpstr>ATM</vt:lpstr>
      <vt:lpstr>PowerPoint Presentation</vt:lpstr>
      <vt:lpstr>Overdraft Protection Notification</vt:lpstr>
      <vt:lpstr>Open Discussion</vt:lpstr>
      <vt:lpstr>PowerPoint Presentation</vt:lpstr>
    </vt:vector>
  </TitlesOfParts>
  <Company>JHA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Moore</dc:creator>
  <cp:lastModifiedBy>User</cp:lastModifiedBy>
  <cp:revision>155</cp:revision>
  <cp:lastPrinted>2016-02-16T13:28:56Z</cp:lastPrinted>
  <dcterms:created xsi:type="dcterms:W3CDTF">2015-10-21T17:35:34Z</dcterms:created>
  <dcterms:modified xsi:type="dcterms:W3CDTF">2016-05-05T12:42:02Z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0x01010041B20710F9CD4E479CE75D753C067786</vt:lpwstr>
  </property>
</Properties>
</file>