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834" r:id="rId2"/>
    <p:sldId id="858" r:id="rId3"/>
    <p:sldId id="859" r:id="rId4"/>
    <p:sldId id="860" r:id="rId5"/>
    <p:sldId id="861" r:id="rId6"/>
    <p:sldId id="862" r:id="rId7"/>
    <p:sldId id="863" r:id="rId8"/>
    <p:sldId id="864" r:id="rId9"/>
    <p:sldId id="865" r:id="rId10"/>
    <p:sldId id="866" r:id="rId11"/>
    <p:sldId id="867" r:id="rId12"/>
    <p:sldId id="868" r:id="rId13"/>
    <p:sldId id="869" r:id="rId14"/>
    <p:sldId id="870" r:id="rId15"/>
    <p:sldId id="871" r:id="rId16"/>
    <p:sldId id="875" r:id="rId17"/>
    <p:sldId id="876" r:id="rId18"/>
    <p:sldId id="835" r:id="rId19"/>
    <p:sldId id="836" r:id="rId20"/>
    <p:sldId id="837" r:id="rId21"/>
    <p:sldId id="838" r:id="rId22"/>
    <p:sldId id="839" r:id="rId23"/>
    <p:sldId id="849" r:id="rId24"/>
    <p:sldId id="850" r:id="rId25"/>
    <p:sldId id="851" r:id="rId26"/>
    <p:sldId id="853" r:id="rId27"/>
    <p:sldId id="852" r:id="rId28"/>
    <p:sldId id="854" r:id="rId29"/>
    <p:sldId id="855" r:id="rId30"/>
    <p:sldId id="856" r:id="rId31"/>
    <p:sldId id="857" r:id="rId32"/>
    <p:sldId id="840" r:id="rId33"/>
    <p:sldId id="841" r:id="rId34"/>
    <p:sldId id="842" r:id="rId35"/>
    <p:sldId id="843" r:id="rId36"/>
    <p:sldId id="844" r:id="rId37"/>
    <p:sldId id="845" r:id="rId38"/>
    <p:sldId id="846" r:id="rId39"/>
    <p:sldId id="847" r:id="rId40"/>
    <p:sldId id="848" r:id="rId41"/>
    <p:sldId id="757" r:id="rId42"/>
    <p:sldId id="758" r:id="rId43"/>
    <p:sldId id="759" r:id="rId44"/>
    <p:sldId id="760" r:id="rId45"/>
    <p:sldId id="761" r:id="rId46"/>
    <p:sldId id="833" r:id="rId47"/>
    <p:sldId id="813" r:id="rId48"/>
    <p:sldId id="815" r:id="rId49"/>
    <p:sldId id="819" r:id="rId50"/>
    <p:sldId id="820" r:id="rId51"/>
    <p:sldId id="821" r:id="rId52"/>
    <p:sldId id="822" r:id="rId53"/>
    <p:sldId id="823" r:id="rId54"/>
    <p:sldId id="824" r:id="rId55"/>
    <p:sldId id="825" r:id="rId56"/>
    <p:sldId id="826" r:id="rId57"/>
    <p:sldId id="827" r:id="rId58"/>
    <p:sldId id="828" r:id="rId59"/>
    <p:sldId id="829" r:id="rId60"/>
    <p:sldId id="830" r:id="rId61"/>
    <p:sldId id="831" r:id="rId62"/>
    <p:sldId id="727" r:id="rId63"/>
    <p:sldId id="728" r:id="rId64"/>
    <p:sldId id="730" r:id="rId65"/>
    <p:sldId id="731" r:id="rId66"/>
    <p:sldId id="732" r:id="rId67"/>
    <p:sldId id="734" r:id="rId68"/>
    <p:sldId id="735" r:id="rId69"/>
    <p:sldId id="736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474"/>
    <a:srgbClr val="B2BB1C"/>
    <a:srgbClr val="9D3293"/>
    <a:srgbClr val="F37736"/>
    <a:srgbClr val="E8E8E8"/>
    <a:srgbClr val="3375B1"/>
    <a:srgbClr val="AE0918"/>
    <a:srgbClr val="F7A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8" autoAdjust="0"/>
    <p:restoredTop sz="69086" autoAdjust="0"/>
  </p:normalViewPr>
  <p:slideViewPr>
    <p:cSldViewPr snapToObjects="1">
      <p:cViewPr varScale="1">
        <p:scale>
          <a:sx n="71" d="100"/>
          <a:sy n="71" d="100"/>
        </p:scale>
        <p:origin x="160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A119C-D25E-4AA2-BCD8-AE075749F61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60D146-A522-458E-AA0A-244CED4C81BD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22346FD6-627C-40BD-BFCE-EE17A27E2DE9}" type="parTrans" cxnId="{13DCA615-86D6-4BCC-A68E-D41F4419884B}">
      <dgm:prSet/>
      <dgm:spPr/>
      <dgm:t>
        <a:bodyPr/>
        <a:lstStyle/>
        <a:p>
          <a:endParaRPr lang="en-US"/>
        </a:p>
      </dgm:t>
    </dgm:pt>
    <dgm:pt modelId="{EF966940-64E8-4B04-9C81-9BAA96C3189A}" type="sibTrans" cxnId="{13DCA615-86D6-4BCC-A68E-D41F4419884B}">
      <dgm:prSet/>
      <dgm:spPr/>
      <dgm:t>
        <a:bodyPr/>
        <a:lstStyle/>
        <a:p>
          <a:endParaRPr lang="en-US"/>
        </a:p>
      </dgm:t>
    </dgm:pt>
    <dgm:pt modelId="{CFA19B81-61A7-4F86-B144-82F72E7E100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Loan Application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51BCD91-2E56-4568-B2A1-5AF843BA299D}" type="parTrans" cxnId="{9110CB97-3801-4D06-885B-7952450EE8A9}">
      <dgm:prSet/>
      <dgm:spPr/>
      <dgm:t>
        <a:bodyPr/>
        <a:lstStyle/>
        <a:p>
          <a:endParaRPr lang="en-US"/>
        </a:p>
      </dgm:t>
    </dgm:pt>
    <dgm:pt modelId="{6B6512C1-FCE8-437F-9991-053A2715B502}" type="sibTrans" cxnId="{9110CB97-3801-4D06-885B-7952450EE8A9}">
      <dgm:prSet/>
      <dgm:spPr/>
      <dgm:t>
        <a:bodyPr/>
        <a:lstStyle/>
        <a:p>
          <a:endParaRPr lang="en-US"/>
        </a:p>
      </dgm:t>
    </dgm:pt>
    <dgm:pt modelId="{00B93145-B604-456A-B176-B5FDC32E5001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17238F65-CEE5-43FD-80C1-FDB0DC2D4066}" type="parTrans" cxnId="{4A2DF006-2C32-48D1-9FFF-341FF174BFB0}">
      <dgm:prSet/>
      <dgm:spPr/>
      <dgm:t>
        <a:bodyPr/>
        <a:lstStyle/>
        <a:p>
          <a:endParaRPr lang="en-US"/>
        </a:p>
      </dgm:t>
    </dgm:pt>
    <dgm:pt modelId="{C266AF82-28D9-4656-9CC8-F62B31E150AE}" type="sibTrans" cxnId="{4A2DF006-2C32-48D1-9FFF-341FF174BFB0}">
      <dgm:prSet/>
      <dgm:spPr/>
      <dgm:t>
        <a:bodyPr/>
        <a:lstStyle/>
        <a:p>
          <a:endParaRPr lang="en-US"/>
        </a:p>
      </dgm:t>
    </dgm:pt>
    <dgm:pt modelId="{CF6C2A02-B145-4D0C-A2A7-3E4603CDA757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Get Credit Rating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F91F1F1-2CA0-4461-8889-FB4714C4FB51}" type="parTrans" cxnId="{2ADDAD45-BBB0-4C60-A167-3ADACD07AA7C}">
      <dgm:prSet/>
      <dgm:spPr/>
      <dgm:t>
        <a:bodyPr/>
        <a:lstStyle/>
        <a:p>
          <a:endParaRPr lang="en-US"/>
        </a:p>
      </dgm:t>
    </dgm:pt>
    <dgm:pt modelId="{73F94DD9-E5B5-42B9-9174-0089DE261D83}" type="sibTrans" cxnId="{2ADDAD45-BBB0-4C60-A167-3ADACD07AA7C}">
      <dgm:prSet/>
      <dgm:spPr/>
      <dgm:t>
        <a:bodyPr/>
        <a:lstStyle/>
        <a:p>
          <a:endParaRPr lang="en-US"/>
        </a:p>
      </dgm:t>
    </dgm:pt>
    <dgm:pt modelId="{AA1D5A63-3F5E-46E0-95BC-3887083637BE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88235FDF-A7F3-44A2-995B-345D0553901E}" type="parTrans" cxnId="{90B775B6-4976-4030-A143-03B136EE3754}">
      <dgm:prSet/>
      <dgm:spPr/>
      <dgm:t>
        <a:bodyPr/>
        <a:lstStyle/>
        <a:p>
          <a:endParaRPr lang="en-US"/>
        </a:p>
      </dgm:t>
    </dgm:pt>
    <dgm:pt modelId="{050071E7-5F08-4A19-BD64-82411FD61B1F}" type="sibTrans" cxnId="{90B775B6-4976-4030-A143-03B136EE3754}">
      <dgm:prSet/>
      <dgm:spPr/>
      <dgm:t>
        <a:bodyPr/>
        <a:lstStyle/>
        <a:p>
          <a:endParaRPr lang="en-US"/>
        </a:p>
      </dgm:t>
    </dgm:pt>
    <dgm:pt modelId="{45FE4CDB-5A40-4B4B-8C0A-209AAF3059F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Credit Review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61E88F1-85C6-4895-9C75-603A82EE1101}" type="parTrans" cxnId="{0EE0DD47-A339-415A-B7C0-C4B0F1EAF645}">
      <dgm:prSet/>
      <dgm:spPr/>
      <dgm:t>
        <a:bodyPr/>
        <a:lstStyle/>
        <a:p>
          <a:endParaRPr lang="en-US"/>
        </a:p>
      </dgm:t>
    </dgm:pt>
    <dgm:pt modelId="{E61416FB-82DF-475C-8E66-A613EE3AFAF3}" type="sibTrans" cxnId="{0EE0DD47-A339-415A-B7C0-C4B0F1EAF645}">
      <dgm:prSet/>
      <dgm:spPr/>
      <dgm:t>
        <a:bodyPr/>
        <a:lstStyle/>
        <a:p>
          <a:endParaRPr lang="en-US"/>
        </a:p>
      </dgm:t>
    </dgm:pt>
    <dgm:pt modelId="{AA09D336-8FA4-4BD8-907A-E57194AF90DA}">
      <dgm:prSet phldrT="[Text]"/>
      <dgm:spPr/>
      <dgm:t>
        <a:bodyPr/>
        <a:lstStyle/>
        <a:p>
          <a:r>
            <a:rPr lang="en-US" dirty="0" smtClean="0"/>
            <a:t>Step 4</a:t>
          </a:r>
        </a:p>
      </dgm:t>
    </dgm:pt>
    <dgm:pt modelId="{98639543-8AA0-4195-97A5-AD2867AE230A}" type="parTrans" cxnId="{91102A79-7FF7-4C4C-97D2-35F9FCCDCF6C}">
      <dgm:prSet/>
      <dgm:spPr/>
      <dgm:t>
        <a:bodyPr/>
        <a:lstStyle/>
        <a:p>
          <a:endParaRPr lang="en-US"/>
        </a:p>
      </dgm:t>
    </dgm:pt>
    <dgm:pt modelId="{651A0236-22A2-43FF-8D49-856BEB0119FD}" type="sibTrans" cxnId="{91102A79-7FF7-4C4C-97D2-35F9FCCDCF6C}">
      <dgm:prSet/>
      <dgm:spPr/>
      <dgm:t>
        <a:bodyPr/>
        <a:lstStyle/>
        <a:p>
          <a:endParaRPr lang="en-US"/>
        </a:p>
      </dgm:t>
    </dgm:pt>
    <dgm:pt modelId="{FA20BABD-9304-49CA-A660-A05AA8931A9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Loan Committee</a:t>
          </a:r>
        </a:p>
      </dgm:t>
    </dgm:pt>
    <dgm:pt modelId="{E50DEA56-DC46-47FE-AFCF-109EA71C40BF}" type="parTrans" cxnId="{B1B49C0D-D174-4751-BE78-DAB8BC0CD3B5}">
      <dgm:prSet/>
      <dgm:spPr/>
      <dgm:t>
        <a:bodyPr/>
        <a:lstStyle/>
        <a:p>
          <a:endParaRPr lang="en-US"/>
        </a:p>
      </dgm:t>
    </dgm:pt>
    <dgm:pt modelId="{C81DBA6C-4395-4AC2-B573-319CC3BEF01A}" type="sibTrans" cxnId="{B1B49C0D-D174-4751-BE78-DAB8BC0CD3B5}">
      <dgm:prSet/>
      <dgm:spPr/>
      <dgm:t>
        <a:bodyPr/>
        <a:lstStyle/>
        <a:p>
          <a:endParaRPr lang="en-US"/>
        </a:p>
      </dgm:t>
    </dgm:pt>
    <dgm:pt modelId="{6A6809F7-B20D-407B-A2EE-4817F06EE833}">
      <dgm:prSet phldrT="[Text]"/>
      <dgm:spPr/>
      <dgm:t>
        <a:bodyPr/>
        <a:lstStyle/>
        <a:p>
          <a:r>
            <a:rPr lang="en-US" dirty="0" smtClean="0"/>
            <a:t>Step 5</a:t>
          </a:r>
        </a:p>
      </dgm:t>
    </dgm:pt>
    <dgm:pt modelId="{A081854F-CC30-4D11-A892-C1B8430E7CBF}" type="parTrans" cxnId="{72522718-ABF2-49A5-812E-C21966280A7A}">
      <dgm:prSet/>
      <dgm:spPr/>
      <dgm:t>
        <a:bodyPr/>
        <a:lstStyle/>
        <a:p>
          <a:endParaRPr lang="en-US"/>
        </a:p>
      </dgm:t>
    </dgm:pt>
    <dgm:pt modelId="{BAADF2E0-19FD-485C-BF18-B2C21E8978BB}" type="sibTrans" cxnId="{72522718-ABF2-49A5-812E-C21966280A7A}">
      <dgm:prSet/>
      <dgm:spPr/>
      <dgm:t>
        <a:bodyPr/>
        <a:lstStyle/>
        <a:p>
          <a:endParaRPr lang="en-US"/>
        </a:p>
      </dgm:t>
    </dgm:pt>
    <dgm:pt modelId="{7F0E6846-497E-4D4C-ACAF-84BCD877B9B4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Review Documents</a:t>
          </a:r>
        </a:p>
      </dgm:t>
    </dgm:pt>
    <dgm:pt modelId="{665E7324-8955-4F20-A8B4-2E22E6924511}" type="parTrans" cxnId="{01ECA30E-B45E-4BC6-ABB0-B0EB020A9C5D}">
      <dgm:prSet/>
      <dgm:spPr/>
      <dgm:t>
        <a:bodyPr/>
        <a:lstStyle/>
        <a:p>
          <a:endParaRPr lang="en-US"/>
        </a:p>
      </dgm:t>
    </dgm:pt>
    <dgm:pt modelId="{BB07DD01-23E3-42A2-9236-E05E7DDB7E51}" type="sibTrans" cxnId="{01ECA30E-B45E-4BC6-ABB0-B0EB020A9C5D}">
      <dgm:prSet/>
      <dgm:spPr/>
      <dgm:t>
        <a:bodyPr/>
        <a:lstStyle/>
        <a:p>
          <a:endParaRPr lang="en-US"/>
        </a:p>
      </dgm:t>
    </dgm:pt>
    <dgm:pt modelId="{73675532-1BD5-4944-A2D4-308B324CEF72}">
      <dgm:prSet phldrT="[Text]"/>
      <dgm:spPr/>
      <dgm:t>
        <a:bodyPr/>
        <a:lstStyle/>
        <a:p>
          <a:r>
            <a:rPr lang="en-US" dirty="0" smtClean="0"/>
            <a:t>Step 6</a:t>
          </a:r>
        </a:p>
      </dgm:t>
    </dgm:pt>
    <dgm:pt modelId="{86963ED9-10B2-4B71-828C-578C2F928F52}" type="parTrans" cxnId="{AB595214-0617-430A-A968-CC22921B9B8C}">
      <dgm:prSet/>
      <dgm:spPr/>
      <dgm:t>
        <a:bodyPr/>
        <a:lstStyle/>
        <a:p>
          <a:endParaRPr lang="en-US"/>
        </a:p>
      </dgm:t>
    </dgm:pt>
    <dgm:pt modelId="{B666F460-227F-40DB-B780-17161503A610}" type="sibTrans" cxnId="{AB595214-0617-430A-A968-CC22921B9B8C}">
      <dgm:prSet/>
      <dgm:spPr/>
      <dgm:t>
        <a:bodyPr/>
        <a:lstStyle/>
        <a:p>
          <a:endParaRPr lang="en-US"/>
        </a:p>
      </dgm:t>
    </dgm:pt>
    <dgm:pt modelId="{8EB04C10-EFA0-4904-BE79-8BA9BCB3FE67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Close Loan</a:t>
          </a:r>
        </a:p>
      </dgm:t>
    </dgm:pt>
    <dgm:pt modelId="{1B27423A-39C3-49BA-B94C-BC72C66EA5DF}" type="parTrans" cxnId="{1E997864-A4BF-40B9-81F2-DC7D2B1BAE0A}">
      <dgm:prSet/>
      <dgm:spPr/>
      <dgm:t>
        <a:bodyPr/>
        <a:lstStyle/>
        <a:p>
          <a:endParaRPr lang="en-US"/>
        </a:p>
      </dgm:t>
    </dgm:pt>
    <dgm:pt modelId="{B36202AD-03C5-407C-94C6-156C4683CC9B}" type="sibTrans" cxnId="{1E997864-A4BF-40B9-81F2-DC7D2B1BAE0A}">
      <dgm:prSet/>
      <dgm:spPr/>
      <dgm:t>
        <a:bodyPr/>
        <a:lstStyle/>
        <a:p>
          <a:endParaRPr lang="en-US"/>
        </a:p>
      </dgm:t>
    </dgm:pt>
    <dgm:pt modelId="{C900C85C-6E00-4C18-8437-B7A803744A39}">
      <dgm:prSet phldrT="[Text]"/>
      <dgm:spPr/>
      <dgm:t>
        <a:bodyPr/>
        <a:lstStyle/>
        <a:p>
          <a:r>
            <a:rPr lang="en-US" dirty="0" smtClean="0"/>
            <a:t>Step 7</a:t>
          </a:r>
        </a:p>
      </dgm:t>
    </dgm:pt>
    <dgm:pt modelId="{19C983AD-93F2-4077-A307-D0782BC82EE6}" type="parTrans" cxnId="{612B2A6C-888F-4549-A246-B29B28F88813}">
      <dgm:prSet/>
      <dgm:spPr/>
      <dgm:t>
        <a:bodyPr/>
        <a:lstStyle/>
        <a:p>
          <a:endParaRPr lang="en-US"/>
        </a:p>
      </dgm:t>
    </dgm:pt>
    <dgm:pt modelId="{1B6F0863-A084-4B91-A5DD-57F71CC385EE}" type="sibTrans" cxnId="{612B2A6C-888F-4549-A246-B29B28F88813}">
      <dgm:prSet/>
      <dgm:spPr/>
      <dgm:t>
        <a:bodyPr/>
        <a:lstStyle/>
        <a:p>
          <a:endParaRPr lang="en-US"/>
        </a:p>
      </dgm:t>
    </dgm:pt>
    <dgm:pt modelId="{66910458-A475-43CD-94A6-A98374AA77FB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Book Loan</a:t>
          </a:r>
        </a:p>
      </dgm:t>
    </dgm:pt>
    <dgm:pt modelId="{2A85A561-030E-4D76-9E82-E11CA151E346}" type="parTrans" cxnId="{0BC9DEDD-7075-4563-97B1-00E371637E1D}">
      <dgm:prSet/>
      <dgm:spPr/>
      <dgm:t>
        <a:bodyPr/>
        <a:lstStyle/>
        <a:p>
          <a:endParaRPr lang="en-US"/>
        </a:p>
      </dgm:t>
    </dgm:pt>
    <dgm:pt modelId="{31E4610B-47E2-4DA2-AA5F-B77B7736C825}" type="sibTrans" cxnId="{0BC9DEDD-7075-4563-97B1-00E371637E1D}">
      <dgm:prSet/>
      <dgm:spPr/>
      <dgm:t>
        <a:bodyPr/>
        <a:lstStyle/>
        <a:p>
          <a:endParaRPr lang="en-US"/>
        </a:p>
      </dgm:t>
    </dgm:pt>
    <dgm:pt modelId="{105D9545-2202-4D2E-8097-B02190FAA8E0}">
      <dgm:prSet phldrT="[Text]"/>
      <dgm:spPr/>
      <dgm:t>
        <a:bodyPr/>
        <a:lstStyle/>
        <a:p>
          <a:r>
            <a:rPr lang="en-US" dirty="0" smtClean="0"/>
            <a:t>Step 8</a:t>
          </a:r>
        </a:p>
      </dgm:t>
    </dgm:pt>
    <dgm:pt modelId="{309F3CBD-EB74-4993-86EE-4B636B254EDF}" type="parTrans" cxnId="{458A4AEF-515B-420C-A0C4-1AF4899B7CBF}">
      <dgm:prSet/>
      <dgm:spPr/>
      <dgm:t>
        <a:bodyPr/>
        <a:lstStyle/>
        <a:p>
          <a:endParaRPr lang="en-US"/>
        </a:p>
      </dgm:t>
    </dgm:pt>
    <dgm:pt modelId="{5CFD98D9-FACF-4D4C-ACDE-81CDA7D0A85A}" type="sibTrans" cxnId="{458A4AEF-515B-420C-A0C4-1AF4899B7CBF}">
      <dgm:prSet/>
      <dgm:spPr/>
      <dgm:t>
        <a:bodyPr/>
        <a:lstStyle/>
        <a:p>
          <a:endParaRPr lang="en-US"/>
        </a:p>
      </dgm:t>
    </dgm:pt>
    <dgm:pt modelId="{6043E5C8-544B-4B5E-8921-514871248AF9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Documents to Synergy</a:t>
          </a:r>
        </a:p>
      </dgm:t>
    </dgm:pt>
    <dgm:pt modelId="{5EEF8205-C4AE-46B2-B5DB-3E88F6919148}" type="parTrans" cxnId="{DE58E83A-7F6B-4188-B83E-3C67BCF8CE66}">
      <dgm:prSet/>
      <dgm:spPr/>
      <dgm:t>
        <a:bodyPr/>
        <a:lstStyle/>
        <a:p>
          <a:endParaRPr lang="en-US"/>
        </a:p>
      </dgm:t>
    </dgm:pt>
    <dgm:pt modelId="{582293C4-2EFF-421A-A6A0-7D2276022605}" type="sibTrans" cxnId="{DE58E83A-7F6B-4188-B83E-3C67BCF8CE66}">
      <dgm:prSet/>
      <dgm:spPr/>
      <dgm:t>
        <a:bodyPr/>
        <a:lstStyle/>
        <a:p>
          <a:endParaRPr lang="en-US"/>
        </a:p>
      </dgm:t>
    </dgm:pt>
    <dgm:pt modelId="{0A1A2E40-3F6B-4000-9DA4-83E83B21CEBB}" type="pres">
      <dgm:prSet presAssocID="{8C5A119C-D25E-4AA2-BCD8-AE075749F6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5ED18-191B-4A25-BEE1-DC6ED3EFAAAB}" type="pres">
      <dgm:prSet presAssocID="{8660D146-A522-458E-AA0A-244CED4C81BD}" presName="composite" presStyleCnt="0"/>
      <dgm:spPr/>
    </dgm:pt>
    <dgm:pt modelId="{8035D7C9-9559-4C28-B3CE-9FBE5DCDDC6D}" type="pres">
      <dgm:prSet presAssocID="{8660D146-A522-458E-AA0A-244CED4C81BD}" presName="parentText" presStyleLbl="alignNode1" presStyleIdx="0" presStyleCnt="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80859-F2C1-48B4-88FD-B1D3936CAB4D}" type="pres">
      <dgm:prSet presAssocID="{8660D146-A522-458E-AA0A-244CED4C81BD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50E36-0B73-48CC-A507-B51260A0D954}" type="pres">
      <dgm:prSet presAssocID="{EF966940-64E8-4B04-9C81-9BAA96C3189A}" presName="sp" presStyleCnt="0"/>
      <dgm:spPr/>
    </dgm:pt>
    <dgm:pt modelId="{AB96BD47-4843-45AD-8ABF-56DAAB126C59}" type="pres">
      <dgm:prSet presAssocID="{00B93145-B604-456A-B176-B5FDC32E5001}" presName="composite" presStyleCnt="0"/>
      <dgm:spPr/>
    </dgm:pt>
    <dgm:pt modelId="{A36AB11D-EC33-47A4-85EA-CE495305A225}" type="pres">
      <dgm:prSet presAssocID="{00B93145-B604-456A-B176-B5FDC32E5001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7CD84-8C1D-4E79-905B-B08CF9DADFB1}" type="pres">
      <dgm:prSet presAssocID="{00B93145-B604-456A-B176-B5FDC32E5001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E7463-4BF8-4888-B5BF-93C45FE94595}" type="pres">
      <dgm:prSet presAssocID="{C266AF82-28D9-4656-9CC8-F62B31E150AE}" presName="sp" presStyleCnt="0"/>
      <dgm:spPr/>
    </dgm:pt>
    <dgm:pt modelId="{0A1495E4-7D10-49F8-A9D2-F6BACF2A7A8E}" type="pres">
      <dgm:prSet presAssocID="{AA1D5A63-3F5E-46E0-95BC-3887083637BE}" presName="composite" presStyleCnt="0"/>
      <dgm:spPr/>
    </dgm:pt>
    <dgm:pt modelId="{4E8F0307-8130-4873-8406-B0B18B30FFD5}" type="pres">
      <dgm:prSet presAssocID="{AA1D5A63-3F5E-46E0-95BC-3887083637BE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4E25E-793D-4B20-8122-3EBD214A22C9}" type="pres">
      <dgm:prSet presAssocID="{AA1D5A63-3F5E-46E0-95BC-3887083637BE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9315C-8F0E-4D27-993C-FC372DBB0D5B}" type="pres">
      <dgm:prSet presAssocID="{050071E7-5F08-4A19-BD64-82411FD61B1F}" presName="sp" presStyleCnt="0"/>
      <dgm:spPr/>
    </dgm:pt>
    <dgm:pt modelId="{D4674900-CF8F-4025-BCA7-1FD3F3890AAE}" type="pres">
      <dgm:prSet presAssocID="{AA09D336-8FA4-4BD8-907A-E57194AF90DA}" presName="composite" presStyleCnt="0"/>
      <dgm:spPr/>
    </dgm:pt>
    <dgm:pt modelId="{09EA9B6C-1758-4480-9938-E5771A79B0EC}" type="pres">
      <dgm:prSet presAssocID="{AA09D336-8FA4-4BD8-907A-E57194AF90DA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0E1AA-312F-490A-8910-2BB858F5E10E}" type="pres">
      <dgm:prSet presAssocID="{AA09D336-8FA4-4BD8-907A-E57194AF90DA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D2ED4-05B5-4070-8F23-24FD6C7BA43E}" type="pres">
      <dgm:prSet presAssocID="{651A0236-22A2-43FF-8D49-856BEB0119FD}" presName="sp" presStyleCnt="0"/>
      <dgm:spPr/>
    </dgm:pt>
    <dgm:pt modelId="{C8042923-6AC8-45B6-8FDF-F9037FC7D307}" type="pres">
      <dgm:prSet presAssocID="{6A6809F7-B20D-407B-A2EE-4817F06EE833}" presName="composite" presStyleCnt="0"/>
      <dgm:spPr/>
    </dgm:pt>
    <dgm:pt modelId="{8AC4F941-9840-4FF1-931B-B34FE0D854CE}" type="pres">
      <dgm:prSet presAssocID="{6A6809F7-B20D-407B-A2EE-4817F06EE833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64BA9-08BB-4565-B756-4FE42F324559}" type="pres">
      <dgm:prSet presAssocID="{6A6809F7-B20D-407B-A2EE-4817F06EE833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661BC-B4B8-4195-A287-DF7FFDE5F3D3}" type="pres">
      <dgm:prSet presAssocID="{BAADF2E0-19FD-485C-BF18-B2C21E8978BB}" presName="sp" presStyleCnt="0"/>
      <dgm:spPr/>
    </dgm:pt>
    <dgm:pt modelId="{A953CAE8-14AD-4074-A595-BCDDA1B7E7CB}" type="pres">
      <dgm:prSet presAssocID="{73675532-1BD5-4944-A2D4-308B324CEF72}" presName="composite" presStyleCnt="0"/>
      <dgm:spPr/>
    </dgm:pt>
    <dgm:pt modelId="{5A049DD7-562E-4684-A23C-9C0C3826CF61}" type="pres">
      <dgm:prSet presAssocID="{73675532-1BD5-4944-A2D4-308B324CEF7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42F23-CD1F-4A02-8C46-49F3CE5143BC}" type="pres">
      <dgm:prSet presAssocID="{73675532-1BD5-4944-A2D4-308B324CEF72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D8BC4-8C5E-4CE7-AD30-76C04C55B8ED}" type="pres">
      <dgm:prSet presAssocID="{B666F460-227F-40DB-B780-17161503A610}" presName="sp" presStyleCnt="0"/>
      <dgm:spPr/>
    </dgm:pt>
    <dgm:pt modelId="{EB26898E-92B2-4F8B-9757-C42F38D8F3F3}" type="pres">
      <dgm:prSet presAssocID="{C900C85C-6E00-4C18-8437-B7A803744A39}" presName="composite" presStyleCnt="0"/>
      <dgm:spPr/>
    </dgm:pt>
    <dgm:pt modelId="{A8E3DCE9-5568-4F07-BA59-0DC6965290D1}" type="pres">
      <dgm:prSet presAssocID="{C900C85C-6E00-4C18-8437-B7A803744A39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14FD8-07F7-4A12-AB32-31C54AD050E7}" type="pres">
      <dgm:prSet presAssocID="{C900C85C-6E00-4C18-8437-B7A803744A39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68ACC-84A0-43E1-AF1B-E1E6E53BE4F8}" type="pres">
      <dgm:prSet presAssocID="{1B6F0863-A084-4B91-A5DD-57F71CC385EE}" presName="sp" presStyleCnt="0"/>
      <dgm:spPr/>
    </dgm:pt>
    <dgm:pt modelId="{64CCCDFE-841B-4CC9-82AD-574ECD29A047}" type="pres">
      <dgm:prSet presAssocID="{105D9545-2202-4D2E-8097-B02190FAA8E0}" presName="composite" presStyleCnt="0"/>
      <dgm:spPr/>
    </dgm:pt>
    <dgm:pt modelId="{0B6309B7-9BA9-4D25-BD13-6681410A8D7B}" type="pres">
      <dgm:prSet presAssocID="{105D9545-2202-4D2E-8097-B02190FAA8E0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F58A3-AD38-44E7-A472-B69A8C9868C7}" type="pres">
      <dgm:prSet presAssocID="{105D9545-2202-4D2E-8097-B02190FAA8E0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102A79-7FF7-4C4C-97D2-35F9FCCDCF6C}" srcId="{8C5A119C-D25E-4AA2-BCD8-AE075749F616}" destId="{AA09D336-8FA4-4BD8-907A-E57194AF90DA}" srcOrd="3" destOrd="0" parTransId="{98639543-8AA0-4195-97A5-AD2867AE230A}" sibTransId="{651A0236-22A2-43FF-8D49-856BEB0119FD}"/>
    <dgm:cxn modelId="{0EE0DD47-A339-415A-B7C0-C4B0F1EAF645}" srcId="{AA1D5A63-3F5E-46E0-95BC-3887083637BE}" destId="{45FE4CDB-5A40-4B4B-8C0A-209AAF3059FC}" srcOrd="0" destOrd="0" parTransId="{A61E88F1-85C6-4895-9C75-603A82EE1101}" sibTransId="{E61416FB-82DF-475C-8E66-A613EE3AFAF3}"/>
    <dgm:cxn modelId="{6192AF38-3784-4A91-A8A5-E0C928182F9F}" type="presOf" srcId="{FA20BABD-9304-49CA-A660-A05AA8931A93}" destId="{6A60E1AA-312F-490A-8910-2BB858F5E10E}" srcOrd="0" destOrd="0" presId="urn:microsoft.com/office/officeart/2005/8/layout/chevron2"/>
    <dgm:cxn modelId="{13DCA615-86D6-4BCC-A68E-D41F4419884B}" srcId="{8C5A119C-D25E-4AA2-BCD8-AE075749F616}" destId="{8660D146-A522-458E-AA0A-244CED4C81BD}" srcOrd="0" destOrd="0" parTransId="{22346FD6-627C-40BD-BFCE-EE17A27E2DE9}" sibTransId="{EF966940-64E8-4B04-9C81-9BAA96C3189A}"/>
    <dgm:cxn modelId="{31E041A8-3A48-4021-BED0-1043014A4F4A}" type="presOf" srcId="{CF6C2A02-B145-4D0C-A2A7-3E4603CDA757}" destId="{FBD7CD84-8C1D-4E79-905B-B08CF9DADFB1}" srcOrd="0" destOrd="0" presId="urn:microsoft.com/office/officeart/2005/8/layout/chevron2"/>
    <dgm:cxn modelId="{3668DA59-339F-4B82-B93F-8E119934E14C}" type="presOf" srcId="{CFA19B81-61A7-4F86-B144-82F72E7E100C}" destId="{01080859-F2C1-48B4-88FD-B1D3936CAB4D}" srcOrd="0" destOrd="0" presId="urn:microsoft.com/office/officeart/2005/8/layout/chevron2"/>
    <dgm:cxn modelId="{480C7AC6-2854-466C-98E1-87F54CE5EF62}" type="presOf" srcId="{105D9545-2202-4D2E-8097-B02190FAA8E0}" destId="{0B6309B7-9BA9-4D25-BD13-6681410A8D7B}" srcOrd="0" destOrd="0" presId="urn:microsoft.com/office/officeart/2005/8/layout/chevron2"/>
    <dgm:cxn modelId="{01ECA30E-B45E-4BC6-ABB0-B0EB020A9C5D}" srcId="{6A6809F7-B20D-407B-A2EE-4817F06EE833}" destId="{7F0E6846-497E-4D4C-ACAF-84BCD877B9B4}" srcOrd="0" destOrd="0" parTransId="{665E7324-8955-4F20-A8B4-2E22E6924511}" sibTransId="{BB07DD01-23E3-42A2-9236-E05E7DDB7E51}"/>
    <dgm:cxn modelId="{2ADDAD45-BBB0-4C60-A167-3ADACD07AA7C}" srcId="{00B93145-B604-456A-B176-B5FDC32E5001}" destId="{CF6C2A02-B145-4D0C-A2A7-3E4603CDA757}" srcOrd="0" destOrd="0" parTransId="{DF91F1F1-2CA0-4461-8889-FB4714C4FB51}" sibTransId="{73F94DD9-E5B5-42B9-9174-0089DE261D83}"/>
    <dgm:cxn modelId="{72522718-ABF2-49A5-812E-C21966280A7A}" srcId="{8C5A119C-D25E-4AA2-BCD8-AE075749F616}" destId="{6A6809F7-B20D-407B-A2EE-4817F06EE833}" srcOrd="4" destOrd="0" parTransId="{A081854F-CC30-4D11-A892-C1B8430E7CBF}" sibTransId="{BAADF2E0-19FD-485C-BF18-B2C21E8978BB}"/>
    <dgm:cxn modelId="{612B2A6C-888F-4549-A246-B29B28F88813}" srcId="{8C5A119C-D25E-4AA2-BCD8-AE075749F616}" destId="{C900C85C-6E00-4C18-8437-B7A803744A39}" srcOrd="6" destOrd="0" parTransId="{19C983AD-93F2-4077-A307-D0782BC82EE6}" sibTransId="{1B6F0863-A084-4B91-A5DD-57F71CC385EE}"/>
    <dgm:cxn modelId="{A78A70A9-0DD6-4B95-A9AD-4B6BD5885AF3}" type="presOf" srcId="{73675532-1BD5-4944-A2D4-308B324CEF72}" destId="{5A049DD7-562E-4684-A23C-9C0C3826CF61}" srcOrd="0" destOrd="0" presId="urn:microsoft.com/office/officeart/2005/8/layout/chevron2"/>
    <dgm:cxn modelId="{FE8E23E1-D9D1-436B-B443-467562DB3F1E}" type="presOf" srcId="{45FE4CDB-5A40-4B4B-8C0A-209AAF3059FC}" destId="{8D94E25E-793D-4B20-8122-3EBD214A22C9}" srcOrd="0" destOrd="0" presId="urn:microsoft.com/office/officeart/2005/8/layout/chevron2"/>
    <dgm:cxn modelId="{3C2240DB-5693-48EB-A24F-266138D2464B}" type="presOf" srcId="{8C5A119C-D25E-4AA2-BCD8-AE075749F616}" destId="{0A1A2E40-3F6B-4000-9DA4-83E83B21CEBB}" srcOrd="0" destOrd="0" presId="urn:microsoft.com/office/officeart/2005/8/layout/chevron2"/>
    <dgm:cxn modelId="{0BC9DEDD-7075-4563-97B1-00E371637E1D}" srcId="{C900C85C-6E00-4C18-8437-B7A803744A39}" destId="{66910458-A475-43CD-94A6-A98374AA77FB}" srcOrd="0" destOrd="0" parTransId="{2A85A561-030E-4D76-9E82-E11CA151E346}" sibTransId="{31E4610B-47E2-4DA2-AA5F-B77B7736C825}"/>
    <dgm:cxn modelId="{E66194B4-4499-4C59-8B12-3A92DF6BF541}" type="presOf" srcId="{C900C85C-6E00-4C18-8437-B7A803744A39}" destId="{A8E3DCE9-5568-4F07-BA59-0DC6965290D1}" srcOrd="0" destOrd="0" presId="urn:microsoft.com/office/officeart/2005/8/layout/chevron2"/>
    <dgm:cxn modelId="{9110CB97-3801-4D06-885B-7952450EE8A9}" srcId="{8660D146-A522-458E-AA0A-244CED4C81BD}" destId="{CFA19B81-61A7-4F86-B144-82F72E7E100C}" srcOrd="0" destOrd="0" parTransId="{151BCD91-2E56-4568-B2A1-5AF843BA299D}" sibTransId="{6B6512C1-FCE8-437F-9991-053A2715B502}"/>
    <dgm:cxn modelId="{D8305E36-64AA-4F2D-A45E-A19A50CFE8EE}" type="presOf" srcId="{6043E5C8-544B-4B5E-8921-514871248AF9}" destId="{14FF58A3-AD38-44E7-A472-B69A8C9868C7}" srcOrd="0" destOrd="0" presId="urn:microsoft.com/office/officeart/2005/8/layout/chevron2"/>
    <dgm:cxn modelId="{4A2DF006-2C32-48D1-9FFF-341FF174BFB0}" srcId="{8C5A119C-D25E-4AA2-BCD8-AE075749F616}" destId="{00B93145-B604-456A-B176-B5FDC32E5001}" srcOrd="1" destOrd="0" parTransId="{17238F65-CEE5-43FD-80C1-FDB0DC2D4066}" sibTransId="{C266AF82-28D9-4656-9CC8-F62B31E150AE}"/>
    <dgm:cxn modelId="{3C8ED086-E984-4437-AB96-7A28783DA014}" type="presOf" srcId="{AA1D5A63-3F5E-46E0-95BC-3887083637BE}" destId="{4E8F0307-8130-4873-8406-B0B18B30FFD5}" srcOrd="0" destOrd="0" presId="urn:microsoft.com/office/officeart/2005/8/layout/chevron2"/>
    <dgm:cxn modelId="{3650ADAC-C5B9-4D1A-BCFF-335FCF1A38A0}" type="presOf" srcId="{00B93145-B604-456A-B176-B5FDC32E5001}" destId="{A36AB11D-EC33-47A4-85EA-CE495305A225}" srcOrd="0" destOrd="0" presId="urn:microsoft.com/office/officeart/2005/8/layout/chevron2"/>
    <dgm:cxn modelId="{B1B49C0D-D174-4751-BE78-DAB8BC0CD3B5}" srcId="{AA09D336-8FA4-4BD8-907A-E57194AF90DA}" destId="{FA20BABD-9304-49CA-A660-A05AA8931A93}" srcOrd="0" destOrd="0" parTransId="{E50DEA56-DC46-47FE-AFCF-109EA71C40BF}" sibTransId="{C81DBA6C-4395-4AC2-B573-319CC3BEF01A}"/>
    <dgm:cxn modelId="{DE58E83A-7F6B-4188-B83E-3C67BCF8CE66}" srcId="{105D9545-2202-4D2E-8097-B02190FAA8E0}" destId="{6043E5C8-544B-4B5E-8921-514871248AF9}" srcOrd="0" destOrd="0" parTransId="{5EEF8205-C4AE-46B2-B5DB-3E88F6919148}" sibTransId="{582293C4-2EFF-421A-A6A0-7D2276022605}"/>
    <dgm:cxn modelId="{A56A54FA-8BA9-44BB-BE3A-5174971A3BAD}" type="presOf" srcId="{7F0E6846-497E-4D4C-ACAF-84BCD877B9B4}" destId="{DC764BA9-08BB-4565-B756-4FE42F324559}" srcOrd="0" destOrd="0" presId="urn:microsoft.com/office/officeart/2005/8/layout/chevron2"/>
    <dgm:cxn modelId="{458A4AEF-515B-420C-A0C4-1AF4899B7CBF}" srcId="{8C5A119C-D25E-4AA2-BCD8-AE075749F616}" destId="{105D9545-2202-4D2E-8097-B02190FAA8E0}" srcOrd="7" destOrd="0" parTransId="{309F3CBD-EB74-4993-86EE-4B636B254EDF}" sibTransId="{5CFD98D9-FACF-4D4C-ACDE-81CDA7D0A85A}"/>
    <dgm:cxn modelId="{1E997864-A4BF-40B9-81F2-DC7D2B1BAE0A}" srcId="{73675532-1BD5-4944-A2D4-308B324CEF72}" destId="{8EB04C10-EFA0-4904-BE79-8BA9BCB3FE67}" srcOrd="0" destOrd="0" parTransId="{1B27423A-39C3-49BA-B94C-BC72C66EA5DF}" sibTransId="{B36202AD-03C5-407C-94C6-156C4683CC9B}"/>
    <dgm:cxn modelId="{F597FCB9-348D-47C0-BEE2-8A38A16DF433}" type="presOf" srcId="{8EB04C10-EFA0-4904-BE79-8BA9BCB3FE67}" destId="{AC342F23-CD1F-4A02-8C46-49F3CE5143BC}" srcOrd="0" destOrd="0" presId="urn:microsoft.com/office/officeart/2005/8/layout/chevron2"/>
    <dgm:cxn modelId="{90B775B6-4976-4030-A143-03B136EE3754}" srcId="{8C5A119C-D25E-4AA2-BCD8-AE075749F616}" destId="{AA1D5A63-3F5E-46E0-95BC-3887083637BE}" srcOrd="2" destOrd="0" parTransId="{88235FDF-A7F3-44A2-995B-345D0553901E}" sibTransId="{050071E7-5F08-4A19-BD64-82411FD61B1F}"/>
    <dgm:cxn modelId="{1263FDD4-5485-498F-A8CD-251820D044E3}" type="presOf" srcId="{AA09D336-8FA4-4BD8-907A-E57194AF90DA}" destId="{09EA9B6C-1758-4480-9938-E5771A79B0EC}" srcOrd="0" destOrd="0" presId="urn:microsoft.com/office/officeart/2005/8/layout/chevron2"/>
    <dgm:cxn modelId="{C0D5DB2B-3D59-49B7-A602-52030DCDE8EF}" type="presOf" srcId="{66910458-A475-43CD-94A6-A98374AA77FB}" destId="{F0514FD8-07F7-4A12-AB32-31C54AD050E7}" srcOrd="0" destOrd="0" presId="urn:microsoft.com/office/officeart/2005/8/layout/chevron2"/>
    <dgm:cxn modelId="{AB595214-0617-430A-A968-CC22921B9B8C}" srcId="{8C5A119C-D25E-4AA2-BCD8-AE075749F616}" destId="{73675532-1BD5-4944-A2D4-308B324CEF72}" srcOrd="5" destOrd="0" parTransId="{86963ED9-10B2-4B71-828C-578C2F928F52}" sibTransId="{B666F460-227F-40DB-B780-17161503A610}"/>
    <dgm:cxn modelId="{B8A9B00A-0B8F-40BB-9B55-0DB2F7EB8256}" type="presOf" srcId="{8660D146-A522-458E-AA0A-244CED4C81BD}" destId="{8035D7C9-9559-4C28-B3CE-9FBE5DCDDC6D}" srcOrd="0" destOrd="0" presId="urn:microsoft.com/office/officeart/2005/8/layout/chevron2"/>
    <dgm:cxn modelId="{3C42B9AC-2044-45FA-9FB3-C39104EB192D}" type="presOf" srcId="{6A6809F7-B20D-407B-A2EE-4817F06EE833}" destId="{8AC4F941-9840-4FF1-931B-B34FE0D854CE}" srcOrd="0" destOrd="0" presId="urn:microsoft.com/office/officeart/2005/8/layout/chevron2"/>
    <dgm:cxn modelId="{24A0BB69-062D-4BB1-9003-D0A9F6CA94C3}" type="presParOf" srcId="{0A1A2E40-3F6B-4000-9DA4-83E83B21CEBB}" destId="{E4F5ED18-191B-4A25-BEE1-DC6ED3EFAAAB}" srcOrd="0" destOrd="0" presId="urn:microsoft.com/office/officeart/2005/8/layout/chevron2"/>
    <dgm:cxn modelId="{60AF067B-FD1F-4EF8-BD44-3EAD5E2F0E02}" type="presParOf" srcId="{E4F5ED18-191B-4A25-BEE1-DC6ED3EFAAAB}" destId="{8035D7C9-9559-4C28-B3CE-9FBE5DCDDC6D}" srcOrd="0" destOrd="0" presId="urn:microsoft.com/office/officeart/2005/8/layout/chevron2"/>
    <dgm:cxn modelId="{20061FF8-8313-47F4-96A7-1AC5C59A7E6F}" type="presParOf" srcId="{E4F5ED18-191B-4A25-BEE1-DC6ED3EFAAAB}" destId="{01080859-F2C1-48B4-88FD-B1D3936CAB4D}" srcOrd="1" destOrd="0" presId="urn:microsoft.com/office/officeart/2005/8/layout/chevron2"/>
    <dgm:cxn modelId="{28BC8B1A-AA66-4D9A-AB4E-E5B299987169}" type="presParOf" srcId="{0A1A2E40-3F6B-4000-9DA4-83E83B21CEBB}" destId="{EA350E36-0B73-48CC-A507-B51260A0D954}" srcOrd="1" destOrd="0" presId="urn:microsoft.com/office/officeart/2005/8/layout/chevron2"/>
    <dgm:cxn modelId="{1CA9F4CA-516B-4E33-8893-63A6F111F353}" type="presParOf" srcId="{0A1A2E40-3F6B-4000-9DA4-83E83B21CEBB}" destId="{AB96BD47-4843-45AD-8ABF-56DAAB126C59}" srcOrd="2" destOrd="0" presId="urn:microsoft.com/office/officeart/2005/8/layout/chevron2"/>
    <dgm:cxn modelId="{9D87F959-4E8C-49B2-99CC-C0734DCF10E4}" type="presParOf" srcId="{AB96BD47-4843-45AD-8ABF-56DAAB126C59}" destId="{A36AB11D-EC33-47A4-85EA-CE495305A225}" srcOrd="0" destOrd="0" presId="urn:microsoft.com/office/officeart/2005/8/layout/chevron2"/>
    <dgm:cxn modelId="{BBD284C4-BC1B-4C0C-95C5-3F617589E238}" type="presParOf" srcId="{AB96BD47-4843-45AD-8ABF-56DAAB126C59}" destId="{FBD7CD84-8C1D-4E79-905B-B08CF9DADFB1}" srcOrd="1" destOrd="0" presId="urn:microsoft.com/office/officeart/2005/8/layout/chevron2"/>
    <dgm:cxn modelId="{9821774E-FFDA-4E3A-95FF-5E45228DE728}" type="presParOf" srcId="{0A1A2E40-3F6B-4000-9DA4-83E83B21CEBB}" destId="{253E7463-4BF8-4888-B5BF-93C45FE94595}" srcOrd="3" destOrd="0" presId="urn:microsoft.com/office/officeart/2005/8/layout/chevron2"/>
    <dgm:cxn modelId="{B34F4DFF-B18B-44AE-B305-F79CEA30AB1F}" type="presParOf" srcId="{0A1A2E40-3F6B-4000-9DA4-83E83B21CEBB}" destId="{0A1495E4-7D10-49F8-A9D2-F6BACF2A7A8E}" srcOrd="4" destOrd="0" presId="urn:microsoft.com/office/officeart/2005/8/layout/chevron2"/>
    <dgm:cxn modelId="{73BF27B2-84D4-4AAD-B5E5-25480BB08AC0}" type="presParOf" srcId="{0A1495E4-7D10-49F8-A9D2-F6BACF2A7A8E}" destId="{4E8F0307-8130-4873-8406-B0B18B30FFD5}" srcOrd="0" destOrd="0" presId="urn:microsoft.com/office/officeart/2005/8/layout/chevron2"/>
    <dgm:cxn modelId="{1B711380-A082-4B89-A19C-CF00CC7DED0C}" type="presParOf" srcId="{0A1495E4-7D10-49F8-A9D2-F6BACF2A7A8E}" destId="{8D94E25E-793D-4B20-8122-3EBD214A22C9}" srcOrd="1" destOrd="0" presId="urn:microsoft.com/office/officeart/2005/8/layout/chevron2"/>
    <dgm:cxn modelId="{83CBB1FF-2DC3-42DC-809B-EB7D91E34567}" type="presParOf" srcId="{0A1A2E40-3F6B-4000-9DA4-83E83B21CEBB}" destId="{7E89315C-8F0E-4D27-993C-FC372DBB0D5B}" srcOrd="5" destOrd="0" presId="urn:microsoft.com/office/officeart/2005/8/layout/chevron2"/>
    <dgm:cxn modelId="{189E22B4-38EC-4E83-BC6B-787A20DDE079}" type="presParOf" srcId="{0A1A2E40-3F6B-4000-9DA4-83E83B21CEBB}" destId="{D4674900-CF8F-4025-BCA7-1FD3F3890AAE}" srcOrd="6" destOrd="0" presId="urn:microsoft.com/office/officeart/2005/8/layout/chevron2"/>
    <dgm:cxn modelId="{6DA5A845-D8C0-4E58-BF7E-039F87658D11}" type="presParOf" srcId="{D4674900-CF8F-4025-BCA7-1FD3F3890AAE}" destId="{09EA9B6C-1758-4480-9938-E5771A79B0EC}" srcOrd="0" destOrd="0" presId="urn:microsoft.com/office/officeart/2005/8/layout/chevron2"/>
    <dgm:cxn modelId="{8D56B622-CF6D-4E09-A597-5837BD4F2980}" type="presParOf" srcId="{D4674900-CF8F-4025-BCA7-1FD3F3890AAE}" destId="{6A60E1AA-312F-490A-8910-2BB858F5E10E}" srcOrd="1" destOrd="0" presId="urn:microsoft.com/office/officeart/2005/8/layout/chevron2"/>
    <dgm:cxn modelId="{51776F4A-5B7C-4179-8315-FE9AAD97E241}" type="presParOf" srcId="{0A1A2E40-3F6B-4000-9DA4-83E83B21CEBB}" destId="{66CD2ED4-05B5-4070-8F23-24FD6C7BA43E}" srcOrd="7" destOrd="0" presId="urn:microsoft.com/office/officeart/2005/8/layout/chevron2"/>
    <dgm:cxn modelId="{9FBB311F-B7C2-4BC9-9A8A-ACEC4743626B}" type="presParOf" srcId="{0A1A2E40-3F6B-4000-9DA4-83E83B21CEBB}" destId="{C8042923-6AC8-45B6-8FDF-F9037FC7D307}" srcOrd="8" destOrd="0" presId="urn:microsoft.com/office/officeart/2005/8/layout/chevron2"/>
    <dgm:cxn modelId="{59297A50-11A9-4337-89C3-2352ECF61BD9}" type="presParOf" srcId="{C8042923-6AC8-45B6-8FDF-F9037FC7D307}" destId="{8AC4F941-9840-4FF1-931B-B34FE0D854CE}" srcOrd="0" destOrd="0" presId="urn:microsoft.com/office/officeart/2005/8/layout/chevron2"/>
    <dgm:cxn modelId="{AAA94495-4E79-4CE9-A0F2-E1440EC06F4C}" type="presParOf" srcId="{C8042923-6AC8-45B6-8FDF-F9037FC7D307}" destId="{DC764BA9-08BB-4565-B756-4FE42F324559}" srcOrd="1" destOrd="0" presId="urn:microsoft.com/office/officeart/2005/8/layout/chevron2"/>
    <dgm:cxn modelId="{D9ED8E64-CFF2-4941-BEC6-561BDBA9A3DD}" type="presParOf" srcId="{0A1A2E40-3F6B-4000-9DA4-83E83B21CEBB}" destId="{59B661BC-B4B8-4195-A287-DF7FFDE5F3D3}" srcOrd="9" destOrd="0" presId="urn:microsoft.com/office/officeart/2005/8/layout/chevron2"/>
    <dgm:cxn modelId="{D1331556-35D1-4FB6-B83A-CB6DC6A7C4C3}" type="presParOf" srcId="{0A1A2E40-3F6B-4000-9DA4-83E83B21CEBB}" destId="{A953CAE8-14AD-4074-A595-BCDDA1B7E7CB}" srcOrd="10" destOrd="0" presId="urn:microsoft.com/office/officeart/2005/8/layout/chevron2"/>
    <dgm:cxn modelId="{EFDAABDE-AE3E-4DA2-9889-CB1005EDF5CA}" type="presParOf" srcId="{A953CAE8-14AD-4074-A595-BCDDA1B7E7CB}" destId="{5A049DD7-562E-4684-A23C-9C0C3826CF61}" srcOrd="0" destOrd="0" presId="urn:microsoft.com/office/officeart/2005/8/layout/chevron2"/>
    <dgm:cxn modelId="{25EC766F-14A8-46E1-B260-6C1EEE70F195}" type="presParOf" srcId="{A953CAE8-14AD-4074-A595-BCDDA1B7E7CB}" destId="{AC342F23-CD1F-4A02-8C46-49F3CE5143BC}" srcOrd="1" destOrd="0" presId="urn:microsoft.com/office/officeart/2005/8/layout/chevron2"/>
    <dgm:cxn modelId="{63DDB0E9-6F45-43DD-BD8D-E15482B2BA69}" type="presParOf" srcId="{0A1A2E40-3F6B-4000-9DA4-83E83B21CEBB}" destId="{E61D8BC4-8C5E-4CE7-AD30-76C04C55B8ED}" srcOrd="11" destOrd="0" presId="urn:microsoft.com/office/officeart/2005/8/layout/chevron2"/>
    <dgm:cxn modelId="{090D83BA-6D7C-4126-93B2-20543DB30051}" type="presParOf" srcId="{0A1A2E40-3F6B-4000-9DA4-83E83B21CEBB}" destId="{EB26898E-92B2-4F8B-9757-C42F38D8F3F3}" srcOrd="12" destOrd="0" presId="urn:microsoft.com/office/officeart/2005/8/layout/chevron2"/>
    <dgm:cxn modelId="{E4DD2AA6-C198-4A5D-B887-E5E188E5C1CC}" type="presParOf" srcId="{EB26898E-92B2-4F8B-9757-C42F38D8F3F3}" destId="{A8E3DCE9-5568-4F07-BA59-0DC6965290D1}" srcOrd="0" destOrd="0" presId="urn:microsoft.com/office/officeart/2005/8/layout/chevron2"/>
    <dgm:cxn modelId="{B2A2A073-EE4B-401C-9E84-ECF3363118EC}" type="presParOf" srcId="{EB26898E-92B2-4F8B-9757-C42F38D8F3F3}" destId="{F0514FD8-07F7-4A12-AB32-31C54AD050E7}" srcOrd="1" destOrd="0" presId="urn:microsoft.com/office/officeart/2005/8/layout/chevron2"/>
    <dgm:cxn modelId="{61268076-4634-4521-9E3D-2D463C7086FC}" type="presParOf" srcId="{0A1A2E40-3F6B-4000-9DA4-83E83B21CEBB}" destId="{B7268ACC-84A0-43E1-AF1B-E1E6E53BE4F8}" srcOrd="13" destOrd="0" presId="urn:microsoft.com/office/officeart/2005/8/layout/chevron2"/>
    <dgm:cxn modelId="{3B442494-E644-4179-BEEA-FCCB012B1047}" type="presParOf" srcId="{0A1A2E40-3F6B-4000-9DA4-83E83B21CEBB}" destId="{64CCCDFE-841B-4CC9-82AD-574ECD29A047}" srcOrd="14" destOrd="0" presId="urn:microsoft.com/office/officeart/2005/8/layout/chevron2"/>
    <dgm:cxn modelId="{079E0F72-1A4F-4F64-A1EA-5C4FF305CA9A}" type="presParOf" srcId="{64CCCDFE-841B-4CC9-82AD-574ECD29A047}" destId="{0B6309B7-9BA9-4D25-BD13-6681410A8D7B}" srcOrd="0" destOrd="0" presId="urn:microsoft.com/office/officeart/2005/8/layout/chevron2"/>
    <dgm:cxn modelId="{C8F0404B-402D-448A-844A-1B6935D3E900}" type="presParOf" srcId="{64CCCDFE-841B-4CC9-82AD-574ECD29A047}" destId="{14FF58A3-AD38-44E7-A472-B69A8C9868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A119C-D25E-4AA2-BCD8-AE075749F61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60D146-A522-458E-AA0A-244CED4C81BD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22346FD6-627C-40BD-BFCE-EE17A27E2DE9}" type="parTrans" cxnId="{13DCA615-86D6-4BCC-A68E-D41F4419884B}">
      <dgm:prSet/>
      <dgm:spPr/>
      <dgm:t>
        <a:bodyPr/>
        <a:lstStyle/>
        <a:p>
          <a:endParaRPr lang="en-US"/>
        </a:p>
      </dgm:t>
    </dgm:pt>
    <dgm:pt modelId="{EF966940-64E8-4B04-9C81-9BAA96C3189A}" type="sibTrans" cxnId="{13DCA615-86D6-4BCC-A68E-D41F4419884B}">
      <dgm:prSet/>
      <dgm:spPr/>
      <dgm:t>
        <a:bodyPr/>
        <a:lstStyle/>
        <a:p>
          <a:endParaRPr lang="en-US"/>
        </a:p>
      </dgm:t>
    </dgm:pt>
    <dgm:pt modelId="{CFA19B81-61A7-4F86-B144-82F72E7E100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Death Certificate Filed Through Synergy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51BCD91-2E56-4568-B2A1-5AF843BA299D}" type="parTrans" cxnId="{9110CB97-3801-4D06-885B-7952450EE8A9}">
      <dgm:prSet/>
      <dgm:spPr/>
      <dgm:t>
        <a:bodyPr/>
        <a:lstStyle/>
        <a:p>
          <a:endParaRPr lang="en-US"/>
        </a:p>
      </dgm:t>
    </dgm:pt>
    <dgm:pt modelId="{6B6512C1-FCE8-437F-9991-053A2715B502}" type="sibTrans" cxnId="{9110CB97-3801-4D06-885B-7952450EE8A9}">
      <dgm:prSet/>
      <dgm:spPr/>
      <dgm:t>
        <a:bodyPr/>
        <a:lstStyle/>
        <a:p>
          <a:endParaRPr lang="en-US"/>
        </a:p>
      </dgm:t>
    </dgm:pt>
    <dgm:pt modelId="{00B93145-B604-456A-B176-B5FDC32E5001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17238F65-CEE5-43FD-80C1-FDB0DC2D4066}" type="parTrans" cxnId="{4A2DF006-2C32-48D1-9FFF-341FF174BFB0}">
      <dgm:prSet/>
      <dgm:spPr/>
      <dgm:t>
        <a:bodyPr/>
        <a:lstStyle/>
        <a:p>
          <a:endParaRPr lang="en-US"/>
        </a:p>
      </dgm:t>
    </dgm:pt>
    <dgm:pt modelId="{C266AF82-28D9-4656-9CC8-F62B31E150AE}" type="sibTrans" cxnId="{4A2DF006-2C32-48D1-9FFF-341FF174BFB0}">
      <dgm:prSet/>
      <dgm:spPr/>
      <dgm:t>
        <a:bodyPr/>
        <a:lstStyle/>
        <a:p>
          <a:endParaRPr lang="en-US"/>
        </a:p>
      </dgm:t>
    </dgm:pt>
    <dgm:pt modelId="{AA1D5A63-3F5E-46E0-95BC-3887083637BE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88235FDF-A7F3-44A2-995B-345D0553901E}" type="parTrans" cxnId="{90B775B6-4976-4030-A143-03B136EE3754}">
      <dgm:prSet/>
      <dgm:spPr/>
      <dgm:t>
        <a:bodyPr/>
        <a:lstStyle/>
        <a:p>
          <a:endParaRPr lang="en-US"/>
        </a:p>
      </dgm:t>
    </dgm:pt>
    <dgm:pt modelId="{050071E7-5F08-4A19-BD64-82411FD61B1F}" type="sibTrans" cxnId="{90B775B6-4976-4030-A143-03B136EE3754}">
      <dgm:prSet/>
      <dgm:spPr/>
      <dgm:t>
        <a:bodyPr/>
        <a:lstStyle/>
        <a:p>
          <a:endParaRPr lang="en-US"/>
        </a:p>
      </dgm:t>
    </dgm:pt>
    <dgm:pt modelId="{45FE4CDB-5A40-4B4B-8C0A-209AAF3059F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Determine if Customer is Already Deceased</a:t>
          </a:r>
          <a:r>
            <a:rPr lang="en-US" dirty="0" smtClean="0">
              <a:solidFill>
                <a:schemeClr val="accent1">
                  <a:lumMod val="50000"/>
                  <a:lumOff val="50000"/>
                </a:schemeClr>
              </a:solidFill>
            </a:rPr>
            <a:t> </a:t>
          </a:r>
          <a:endParaRPr lang="en-US" dirty="0">
            <a:solidFill>
              <a:schemeClr val="accent1">
                <a:lumMod val="50000"/>
                <a:lumOff val="50000"/>
              </a:schemeClr>
            </a:solidFill>
          </a:endParaRPr>
        </a:p>
      </dgm:t>
    </dgm:pt>
    <dgm:pt modelId="{A61E88F1-85C6-4895-9C75-603A82EE1101}" type="parTrans" cxnId="{0EE0DD47-A339-415A-B7C0-C4B0F1EAF645}">
      <dgm:prSet/>
      <dgm:spPr/>
      <dgm:t>
        <a:bodyPr/>
        <a:lstStyle/>
        <a:p>
          <a:endParaRPr lang="en-US"/>
        </a:p>
      </dgm:t>
    </dgm:pt>
    <dgm:pt modelId="{E61416FB-82DF-475C-8E66-A613EE3AFAF3}" type="sibTrans" cxnId="{0EE0DD47-A339-415A-B7C0-C4B0F1EAF645}">
      <dgm:prSet/>
      <dgm:spPr/>
      <dgm:t>
        <a:bodyPr/>
        <a:lstStyle/>
        <a:p>
          <a:endParaRPr lang="en-US"/>
        </a:p>
      </dgm:t>
    </dgm:pt>
    <dgm:pt modelId="{AA09D336-8FA4-4BD8-907A-E57194AF90DA}">
      <dgm:prSet phldrT="[Text]"/>
      <dgm:spPr/>
      <dgm:t>
        <a:bodyPr/>
        <a:lstStyle/>
        <a:p>
          <a:r>
            <a:rPr lang="en-US" dirty="0" smtClean="0"/>
            <a:t>Step 4</a:t>
          </a:r>
        </a:p>
      </dgm:t>
    </dgm:pt>
    <dgm:pt modelId="{98639543-8AA0-4195-97A5-AD2867AE230A}" type="parTrans" cxnId="{91102A79-7FF7-4C4C-97D2-35F9FCCDCF6C}">
      <dgm:prSet/>
      <dgm:spPr/>
      <dgm:t>
        <a:bodyPr/>
        <a:lstStyle/>
        <a:p>
          <a:endParaRPr lang="en-US"/>
        </a:p>
      </dgm:t>
    </dgm:pt>
    <dgm:pt modelId="{651A0236-22A2-43FF-8D49-856BEB0119FD}" type="sibTrans" cxnId="{91102A79-7FF7-4C4C-97D2-35F9FCCDCF6C}">
      <dgm:prSet/>
      <dgm:spPr/>
      <dgm:t>
        <a:bodyPr/>
        <a:lstStyle/>
        <a:p>
          <a:endParaRPr lang="en-US"/>
        </a:p>
      </dgm:t>
    </dgm:pt>
    <dgm:pt modelId="{FA20BABD-9304-49CA-A660-A05AA8931A9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Set Deceased Flag to ‘Y’</a:t>
          </a:r>
        </a:p>
      </dgm:t>
    </dgm:pt>
    <dgm:pt modelId="{E50DEA56-DC46-47FE-AFCF-109EA71C40BF}" type="parTrans" cxnId="{B1B49C0D-D174-4751-BE78-DAB8BC0CD3B5}">
      <dgm:prSet/>
      <dgm:spPr/>
      <dgm:t>
        <a:bodyPr/>
        <a:lstStyle/>
        <a:p>
          <a:endParaRPr lang="en-US"/>
        </a:p>
      </dgm:t>
    </dgm:pt>
    <dgm:pt modelId="{C81DBA6C-4395-4AC2-B573-319CC3BEF01A}" type="sibTrans" cxnId="{B1B49C0D-D174-4751-BE78-DAB8BC0CD3B5}">
      <dgm:prSet/>
      <dgm:spPr/>
      <dgm:t>
        <a:bodyPr/>
        <a:lstStyle/>
        <a:p>
          <a:endParaRPr lang="en-US"/>
        </a:p>
      </dgm:t>
    </dgm:pt>
    <dgm:pt modelId="{6A6809F7-B20D-407B-A2EE-4817F06EE833}">
      <dgm:prSet phldrT="[Text]"/>
      <dgm:spPr/>
      <dgm:t>
        <a:bodyPr/>
        <a:lstStyle/>
        <a:p>
          <a:r>
            <a:rPr lang="en-US" dirty="0" smtClean="0"/>
            <a:t>Step 5</a:t>
          </a:r>
        </a:p>
      </dgm:t>
    </dgm:pt>
    <dgm:pt modelId="{A081854F-CC30-4D11-A892-C1B8430E7CBF}" type="parTrans" cxnId="{72522718-ABF2-49A5-812E-C21966280A7A}">
      <dgm:prSet/>
      <dgm:spPr/>
      <dgm:t>
        <a:bodyPr/>
        <a:lstStyle/>
        <a:p>
          <a:endParaRPr lang="en-US"/>
        </a:p>
      </dgm:t>
    </dgm:pt>
    <dgm:pt modelId="{BAADF2E0-19FD-485C-BF18-B2C21E8978BB}" type="sibTrans" cxnId="{72522718-ABF2-49A5-812E-C21966280A7A}">
      <dgm:prSet/>
      <dgm:spPr/>
      <dgm:t>
        <a:bodyPr/>
        <a:lstStyle/>
        <a:p>
          <a:endParaRPr lang="en-US"/>
        </a:p>
      </dgm:t>
    </dgm:pt>
    <dgm:pt modelId="{7F0E6846-497E-4D4C-ACAF-84BCD877B9B4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Gather Accounts from SilverLake</a:t>
          </a:r>
        </a:p>
      </dgm:t>
    </dgm:pt>
    <dgm:pt modelId="{665E7324-8955-4F20-A8B4-2E22E6924511}" type="parTrans" cxnId="{01ECA30E-B45E-4BC6-ABB0-B0EB020A9C5D}">
      <dgm:prSet/>
      <dgm:spPr/>
      <dgm:t>
        <a:bodyPr/>
        <a:lstStyle/>
        <a:p>
          <a:endParaRPr lang="en-US"/>
        </a:p>
      </dgm:t>
    </dgm:pt>
    <dgm:pt modelId="{BB07DD01-23E3-42A2-9236-E05E7DDB7E51}" type="sibTrans" cxnId="{01ECA30E-B45E-4BC6-ABB0-B0EB020A9C5D}">
      <dgm:prSet/>
      <dgm:spPr/>
      <dgm:t>
        <a:bodyPr/>
        <a:lstStyle/>
        <a:p>
          <a:endParaRPr lang="en-US"/>
        </a:p>
      </dgm:t>
    </dgm:pt>
    <dgm:pt modelId="{73675532-1BD5-4944-A2D4-308B324CEF72}">
      <dgm:prSet phldrT="[Text]"/>
      <dgm:spPr/>
      <dgm:t>
        <a:bodyPr/>
        <a:lstStyle/>
        <a:p>
          <a:r>
            <a:rPr lang="en-US" dirty="0" smtClean="0"/>
            <a:t>Step 6</a:t>
          </a:r>
        </a:p>
      </dgm:t>
    </dgm:pt>
    <dgm:pt modelId="{86963ED9-10B2-4B71-828C-578C2F928F52}" type="parTrans" cxnId="{AB595214-0617-430A-A968-CC22921B9B8C}">
      <dgm:prSet/>
      <dgm:spPr/>
      <dgm:t>
        <a:bodyPr/>
        <a:lstStyle/>
        <a:p>
          <a:endParaRPr lang="en-US"/>
        </a:p>
      </dgm:t>
    </dgm:pt>
    <dgm:pt modelId="{B666F460-227F-40DB-B780-17161503A610}" type="sibTrans" cxnId="{AB595214-0617-430A-A968-CC22921B9B8C}">
      <dgm:prSet/>
      <dgm:spPr/>
      <dgm:t>
        <a:bodyPr/>
        <a:lstStyle/>
        <a:p>
          <a:endParaRPr lang="en-US"/>
        </a:p>
      </dgm:t>
    </dgm:pt>
    <dgm:pt modelId="{8EB04C10-EFA0-4904-BE79-8BA9BCB3FE67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Determine Account Relationships</a:t>
          </a:r>
        </a:p>
      </dgm:t>
    </dgm:pt>
    <dgm:pt modelId="{1B27423A-39C3-49BA-B94C-BC72C66EA5DF}" type="parTrans" cxnId="{1E997864-A4BF-40B9-81F2-DC7D2B1BAE0A}">
      <dgm:prSet/>
      <dgm:spPr/>
      <dgm:t>
        <a:bodyPr/>
        <a:lstStyle/>
        <a:p>
          <a:endParaRPr lang="en-US"/>
        </a:p>
      </dgm:t>
    </dgm:pt>
    <dgm:pt modelId="{B36202AD-03C5-407C-94C6-156C4683CC9B}" type="sibTrans" cxnId="{1E997864-A4BF-40B9-81F2-DC7D2B1BAE0A}">
      <dgm:prSet/>
      <dgm:spPr/>
      <dgm:t>
        <a:bodyPr/>
        <a:lstStyle/>
        <a:p>
          <a:endParaRPr lang="en-US"/>
        </a:p>
      </dgm:t>
    </dgm:pt>
    <dgm:pt modelId="{C900C85C-6E00-4C18-8437-B7A803744A39}">
      <dgm:prSet phldrT="[Text]"/>
      <dgm:spPr/>
      <dgm:t>
        <a:bodyPr/>
        <a:lstStyle/>
        <a:p>
          <a:r>
            <a:rPr lang="en-US" dirty="0" smtClean="0"/>
            <a:t>Step 7</a:t>
          </a:r>
        </a:p>
      </dgm:t>
    </dgm:pt>
    <dgm:pt modelId="{19C983AD-93F2-4077-A307-D0782BC82EE6}" type="parTrans" cxnId="{612B2A6C-888F-4549-A246-B29B28F88813}">
      <dgm:prSet/>
      <dgm:spPr/>
      <dgm:t>
        <a:bodyPr/>
        <a:lstStyle/>
        <a:p>
          <a:endParaRPr lang="en-US"/>
        </a:p>
      </dgm:t>
    </dgm:pt>
    <dgm:pt modelId="{1B6F0863-A084-4B91-A5DD-57F71CC385EE}" type="sibTrans" cxnId="{612B2A6C-888F-4549-A246-B29B28F88813}">
      <dgm:prSet/>
      <dgm:spPr/>
      <dgm:t>
        <a:bodyPr/>
        <a:lstStyle/>
        <a:p>
          <a:endParaRPr lang="en-US"/>
        </a:p>
      </dgm:t>
    </dgm:pt>
    <dgm:pt modelId="{66910458-A475-43CD-94A6-A98374AA77FB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Maintain Accounts (Restriction or Alert) </a:t>
          </a:r>
        </a:p>
      </dgm:t>
    </dgm:pt>
    <dgm:pt modelId="{2A85A561-030E-4D76-9E82-E11CA151E346}" type="parTrans" cxnId="{0BC9DEDD-7075-4563-97B1-00E371637E1D}">
      <dgm:prSet/>
      <dgm:spPr/>
      <dgm:t>
        <a:bodyPr/>
        <a:lstStyle/>
        <a:p>
          <a:endParaRPr lang="en-US"/>
        </a:p>
      </dgm:t>
    </dgm:pt>
    <dgm:pt modelId="{31E4610B-47E2-4DA2-AA5F-B77B7736C825}" type="sibTrans" cxnId="{0BC9DEDD-7075-4563-97B1-00E371637E1D}">
      <dgm:prSet/>
      <dgm:spPr/>
      <dgm:t>
        <a:bodyPr/>
        <a:lstStyle/>
        <a:p>
          <a:endParaRPr lang="en-US"/>
        </a:p>
      </dgm:t>
    </dgm:pt>
    <dgm:pt modelId="{105D9545-2202-4D2E-8097-B02190FAA8E0}">
      <dgm:prSet phldrT="[Text]"/>
      <dgm:spPr/>
      <dgm:t>
        <a:bodyPr/>
        <a:lstStyle/>
        <a:p>
          <a:r>
            <a:rPr lang="en-US" dirty="0" smtClean="0"/>
            <a:t>Step 8</a:t>
          </a:r>
        </a:p>
      </dgm:t>
    </dgm:pt>
    <dgm:pt modelId="{309F3CBD-EB74-4993-86EE-4B636B254EDF}" type="parTrans" cxnId="{458A4AEF-515B-420C-A0C4-1AF4899B7CBF}">
      <dgm:prSet/>
      <dgm:spPr/>
      <dgm:t>
        <a:bodyPr/>
        <a:lstStyle/>
        <a:p>
          <a:endParaRPr lang="en-US"/>
        </a:p>
      </dgm:t>
    </dgm:pt>
    <dgm:pt modelId="{5CFD98D9-FACF-4D4C-ACDE-81CDA7D0A85A}" type="sibTrans" cxnId="{458A4AEF-515B-420C-A0C4-1AF4899B7CBF}">
      <dgm:prSet/>
      <dgm:spPr/>
      <dgm:t>
        <a:bodyPr/>
        <a:lstStyle/>
        <a:p>
          <a:endParaRPr lang="en-US"/>
        </a:p>
      </dgm:t>
    </dgm:pt>
    <dgm:pt modelId="{6043E5C8-544B-4B5E-8921-514871248AF9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Refile Documents to Synergy</a:t>
          </a:r>
        </a:p>
      </dgm:t>
    </dgm:pt>
    <dgm:pt modelId="{5EEF8205-C4AE-46B2-B5DB-3E88F6919148}" type="parTrans" cxnId="{DE58E83A-7F6B-4188-B83E-3C67BCF8CE66}">
      <dgm:prSet/>
      <dgm:spPr/>
      <dgm:t>
        <a:bodyPr/>
        <a:lstStyle/>
        <a:p>
          <a:endParaRPr lang="en-US"/>
        </a:p>
      </dgm:t>
    </dgm:pt>
    <dgm:pt modelId="{582293C4-2EFF-421A-A6A0-7D2276022605}" type="sibTrans" cxnId="{DE58E83A-7F6B-4188-B83E-3C67BCF8CE66}">
      <dgm:prSet/>
      <dgm:spPr/>
      <dgm:t>
        <a:bodyPr/>
        <a:lstStyle/>
        <a:p>
          <a:endParaRPr lang="en-US"/>
        </a:p>
      </dgm:t>
    </dgm:pt>
    <dgm:pt modelId="{CF6C2A02-B145-4D0C-A2A7-3E4603CDA757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Pull CIF Information from SilverLake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3F94DD9-E5B5-42B9-9174-0089DE261D83}" type="sibTrans" cxnId="{2ADDAD45-BBB0-4C60-A167-3ADACD07AA7C}">
      <dgm:prSet/>
      <dgm:spPr/>
      <dgm:t>
        <a:bodyPr/>
        <a:lstStyle/>
        <a:p>
          <a:endParaRPr lang="en-US"/>
        </a:p>
      </dgm:t>
    </dgm:pt>
    <dgm:pt modelId="{DF91F1F1-2CA0-4461-8889-FB4714C4FB51}" type="parTrans" cxnId="{2ADDAD45-BBB0-4C60-A167-3ADACD07AA7C}">
      <dgm:prSet/>
      <dgm:spPr/>
      <dgm:t>
        <a:bodyPr/>
        <a:lstStyle/>
        <a:p>
          <a:endParaRPr lang="en-US"/>
        </a:p>
      </dgm:t>
    </dgm:pt>
    <dgm:pt modelId="{0A1A2E40-3F6B-4000-9DA4-83E83B21CEBB}" type="pres">
      <dgm:prSet presAssocID="{8C5A119C-D25E-4AA2-BCD8-AE075749F6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5ED18-191B-4A25-BEE1-DC6ED3EFAAAB}" type="pres">
      <dgm:prSet presAssocID="{8660D146-A522-458E-AA0A-244CED4C81BD}" presName="composite" presStyleCnt="0"/>
      <dgm:spPr/>
    </dgm:pt>
    <dgm:pt modelId="{8035D7C9-9559-4C28-B3CE-9FBE5DCDDC6D}" type="pres">
      <dgm:prSet presAssocID="{8660D146-A522-458E-AA0A-244CED4C81BD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80859-F2C1-48B4-88FD-B1D3936CAB4D}" type="pres">
      <dgm:prSet presAssocID="{8660D146-A522-458E-AA0A-244CED4C81BD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50E36-0B73-48CC-A507-B51260A0D954}" type="pres">
      <dgm:prSet presAssocID="{EF966940-64E8-4B04-9C81-9BAA96C3189A}" presName="sp" presStyleCnt="0"/>
      <dgm:spPr/>
    </dgm:pt>
    <dgm:pt modelId="{AB96BD47-4843-45AD-8ABF-56DAAB126C59}" type="pres">
      <dgm:prSet presAssocID="{00B93145-B604-456A-B176-B5FDC32E5001}" presName="composite" presStyleCnt="0"/>
      <dgm:spPr/>
    </dgm:pt>
    <dgm:pt modelId="{A36AB11D-EC33-47A4-85EA-CE495305A225}" type="pres">
      <dgm:prSet presAssocID="{00B93145-B604-456A-B176-B5FDC32E5001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7CD84-8C1D-4E79-905B-B08CF9DADFB1}" type="pres">
      <dgm:prSet presAssocID="{00B93145-B604-456A-B176-B5FDC32E5001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E7463-4BF8-4888-B5BF-93C45FE94595}" type="pres">
      <dgm:prSet presAssocID="{C266AF82-28D9-4656-9CC8-F62B31E150AE}" presName="sp" presStyleCnt="0"/>
      <dgm:spPr/>
    </dgm:pt>
    <dgm:pt modelId="{0A1495E4-7D10-49F8-A9D2-F6BACF2A7A8E}" type="pres">
      <dgm:prSet presAssocID="{AA1D5A63-3F5E-46E0-95BC-3887083637BE}" presName="composite" presStyleCnt="0"/>
      <dgm:spPr/>
    </dgm:pt>
    <dgm:pt modelId="{4E8F0307-8130-4873-8406-B0B18B30FFD5}" type="pres">
      <dgm:prSet presAssocID="{AA1D5A63-3F5E-46E0-95BC-3887083637BE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4E25E-793D-4B20-8122-3EBD214A22C9}" type="pres">
      <dgm:prSet presAssocID="{AA1D5A63-3F5E-46E0-95BC-3887083637BE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9315C-8F0E-4D27-993C-FC372DBB0D5B}" type="pres">
      <dgm:prSet presAssocID="{050071E7-5F08-4A19-BD64-82411FD61B1F}" presName="sp" presStyleCnt="0"/>
      <dgm:spPr/>
    </dgm:pt>
    <dgm:pt modelId="{D4674900-CF8F-4025-BCA7-1FD3F3890AAE}" type="pres">
      <dgm:prSet presAssocID="{AA09D336-8FA4-4BD8-907A-E57194AF90DA}" presName="composite" presStyleCnt="0"/>
      <dgm:spPr/>
    </dgm:pt>
    <dgm:pt modelId="{09EA9B6C-1758-4480-9938-E5771A79B0EC}" type="pres">
      <dgm:prSet presAssocID="{AA09D336-8FA4-4BD8-907A-E57194AF90DA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0E1AA-312F-490A-8910-2BB858F5E10E}" type="pres">
      <dgm:prSet presAssocID="{AA09D336-8FA4-4BD8-907A-E57194AF90DA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D2ED4-05B5-4070-8F23-24FD6C7BA43E}" type="pres">
      <dgm:prSet presAssocID="{651A0236-22A2-43FF-8D49-856BEB0119FD}" presName="sp" presStyleCnt="0"/>
      <dgm:spPr/>
    </dgm:pt>
    <dgm:pt modelId="{C8042923-6AC8-45B6-8FDF-F9037FC7D307}" type="pres">
      <dgm:prSet presAssocID="{6A6809F7-B20D-407B-A2EE-4817F06EE833}" presName="composite" presStyleCnt="0"/>
      <dgm:spPr/>
    </dgm:pt>
    <dgm:pt modelId="{8AC4F941-9840-4FF1-931B-B34FE0D854CE}" type="pres">
      <dgm:prSet presAssocID="{6A6809F7-B20D-407B-A2EE-4817F06EE833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64BA9-08BB-4565-B756-4FE42F324559}" type="pres">
      <dgm:prSet presAssocID="{6A6809F7-B20D-407B-A2EE-4817F06EE833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661BC-B4B8-4195-A287-DF7FFDE5F3D3}" type="pres">
      <dgm:prSet presAssocID="{BAADF2E0-19FD-485C-BF18-B2C21E8978BB}" presName="sp" presStyleCnt="0"/>
      <dgm:spPr/>
    </dgm:pt>
    <dgm:pt modelId="{A953CAE8-14AD-4074-A595-BCDDA1B7E7CB}" type="pres">
      <dgm:prSet presAssocID="{73675532-1BD5-4944-A2D4-308B324CEF72}" presName="composite" presStyleCnt="0"/>
      <dgm:spPr/>
    </dgm:pt>
    <dgm:pt modelId="{5A049DD7-562E-4684-A23C-9C0C3826CF61}" type="pres">
      <dgm:prSet presAssocID="{73675532-1BD5-4944-A2D4-308B324CEF7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42F23-CD1F-4A02-8C46-49F3CE5143BC}" type="pres">
      <dgm:prSet presAssocID="{73675532-1BD5-4944-A2D4-308B324CEF72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D8BC4-8C5E-4CE7-AD30-76C04C55B8ED}" type="pres">
      <dgm:prSet presAssocID="{B666F460-227F-40DB-B780-17161503A610}" presName="sp" presStyleCnt="0"/>
      <dgm:spPr/>
    </dgm:pt>
    <dgm:pt modelId="{EB26898E-92B2-4F8B-9757-C42F38D8F3F3}" type="pres">
      <dgm:prSet presAssocID="{C900C85C-6E00-4C18-8437-B7A803744A39}" presName="composite" presStyleCnt="0"/>
      <dgm:spPr/>
    </dgm:pt>
    <dgm:pt modelId="{A8E3DCE9-5568-4F07-BA59-0DC6965290D1}" type="pres">
      <dgm:prSet presAssocID="{C900C85C-6E00-4C18-8437-B7A803744A39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14FD8-07F7-4A12-AB32-31C54AD050E7}" type="pres">
      <dgm:prSet presAssocID="{C900C85C-6E00-4C18-8437-B7A803744A39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68ACC-84A0-43E1-AF1B-E1E6E53BE4F8}" type="pres">
      <dgm:prSet presAssocID="{1B6F0863-A084-4B91-A5DD-57F71CC385EE}" presName="sp" presStyleCnt="0"/>
      <dgm:spPr/>
    </dgm:pt>
    <dgm:pt modelId="{64CCCDFE-841B-4CC9-82AD-574ECD29A047}" type="pres">
      <dgm:prSet presAssocID="{105D9545-2202-4D2E-8097-B02190FAA8E0}" presName="composite" presStyleCnt="0"/>
      <dgm:spPr/>
    </dgm:pt>
    <dgm:pt modelId="{0B6309B7-9BA9-4D25-BD13-6681410A8D7B}" type="pres">
      <dgm:prSet presAssocID="{105D9545-2202-4D2E-8097-B02190FAA8E0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F58A3-AD38-44E7-A472-B69A8C9868C7}" type="pres">
      <dgm:prSet presAssocID="{105D9545-2202-4D2E-8097-B02190FAA8E0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B2A6C-888F-4549-A246-B29B28F88813}" srcId="{8C5A119C-D25E-4AA2-BCD8-AE075749F616}" destId="{C900C85C-6E00-4C18-8437-B7A803744A39}" srcOrd="6" destOrd="0" parTransId="{19C983AD-93F2-4077-A307-D0782BC82EE6}" sibTransId="{1B6F0863-A084-4B91-A5DD-57F71CC385EE}"/>
    <dgm:cxn modelId="{0BC9DEDD-7075-4563-97B1-00E371637E1D}" srcId="{C900C85C-6E00-4C18-8437-B7A803744A39}" destId="{66910458-A475-43CD-94A6-A98374AA77FB}" srcOrd="0" destOrd="0" parTransId="{2A85A561-030E-4D76-9E82-E11CA151E346}" sibTransId="{31E4610B-47E2-4DA2-AA5F-B77B7736C825}"/>
    <dgm:cxn modelId="{1E997864-A4BF-40B9-81F2-DC7D2B1BAE0A}" srcId="{73675532-1BD5-4944-A2D4-308B324CEF72}" destId="{8EB04C10-EFA0-4904-BE79-8BA9BCB3FE67}" srcOrd="0" destOrd="0" parTransId="{1B27423A-39C3-49BA-B94C-BC72C66EA5DF}" sibTransId="{B36202AD-03C5-407C-94C6-156C4683CC9B}"/>
    <dgm:cxn modelId="{3DC0B834-2751-4A01-8E41-1C2BDF0E0EE6}" type="presOf" srcId="{6043E5C8-544B-4B5E-8921-514871248AF9}" destId="{14FF58A3-AD38-44E7-A472-B69A8C9868C7}" srcOrd="0" destOrd="0" presId="urn:microsoft.com/office/officeart/2005/8/layout/chevron2"/>
    <dgm:cxn modelId="{73E877EF-392C-412B-9837-470D388573FA}" type="presOf" srcId="{105D9545-2202-4D2E-8097-B02190FAA8E0}" destId="{0B6309B7-9BA9-4D25-BD13-6681410A8D7B}" srcOrd="0" destOrd="0" presId="urn:microsoft.com/office/officeart/2005/8/layout/chevron2"/>
    <dgm:cxn modelId="{FE23A868-6C5C-412A-A43E-C4E031630C52}" type="presOf" srcId="{00B93145-B604-456A-B176-B5FDC32E5001}" destId="{A36AB11D-EC33-47A4-85EA-CE495305A225}" srcOrd="0" destOrd="0" presId="urn:microsoft.com/office/officeart/2005/8/layout/chevron2"/>
    <dgm:cxn modelId="{9110CB97-3801-4D06-885B-7952450EE8A9}" srcId="{8660D146-A522-458E-AA0A-244CED4C81BD}" destId="{CFA19B81-61A7-4F86-B144-82F72E7E100C}" srcOrd="0" destOrd="0" parTransId="{151BCD91-2E56-4568-B2A1-5AF843BA299D}" sibTransId="{6B6512C1-FCE8-437F-9991-053A2715B502}"/>
    <dgm:cxn modelId="{973241AC-E51B-45A9-9653-8B7FE3CC2EE1}" type="presOf" srcId="{8EB04C10-EFA0-4904-BE79-8BA9BCB3FE67}" destId="{AC342F23-CD1F-4A02-8C46-49F3CE5143BC}" srcOrd="0" destOrd="0" presId="urn:microsoft.com/office/officeart/2005/8/layout/chevron2"/>
    <dgm:cxn modelId="{E4F1C716-3B50-4E0B-87E5-A5753BCCD4CE}" type="presOf" srcId="{AA09D336-8FA4-4BD8-907A-E57194AF90DA}" destId="{09EA9B6C-1758-4480-9938-E5771A79B0EC}" srcOrd="0" destOrd="0" presId="urn:microsoft.com/office/officeart/2005/8/layout/chevron2"/>
    <dgm:cxn modelId="{91102A79-7FF7-4C4C-97D2-35F9FCCDCF6C}" srcId="{8C5A119C-D25E-4AA2-BCD8-AE075749F616}" destId="{AA09D336-8FA4-4BD8-907A-E57194AF90DA}" srcOrd="3" destOrd="0" parTransId="{98639543-8AA0-4195-97A5-AD2867AE230A}" sibTransId="{651A0236-22A2-43FF-8D49-856BEB0119FD}"/>
    <dgm:cxn modelId="{E00055CA-DC39-42B6-BEC7-FA3FA85F0A4B}" type="presOf" srcId="{7F0E6846-497E-4D4C-ACAF-84BCD877B9B4}" destId="{DC764BA9-08BB-4565-B756-4FE42F324559}" srcOrd="0" destOrd="0" presId="urn:microsoft.com/office/officeart/2005/8/layout/chevron2"/>
    <dgm:cxn modelId="{0547194F-AF71-4EE8-AFA4-463F61843844}" type="presOf" srcId="{FA20BABD-9304-49CA-A660-A05AA8931A93}" destId="{6A60E1AA-312F-490A-8910-2BB858F5E10E}" srcOrd="0" destOrd="0" presId="urn:microsoft.com/office/officeart/2005/8/layout/chevron2"/>
    <dgm:cxn modelId="{458A4AEF-515B-420C-A0C4-1AF4899B7CBF}" srcId="{8C5A119C-D25E-4AA2-BCD8-AE075749F616}" destId="{105D9545-2202-4D2E-8097-B02190FAA8E0}" srcOrd="7" destOrd="0" parTransId="{309F3CBD-EB74-4993-86EE-4B636B254EDF}" sibTransId="{5CFD98D9-FACF-4D4C-ACDE-81CDA7D0A85A}"/>
    <dgm:cxn modelId="{AB595214-0617-430A-A968-CC22921B9B8C}" srcId="{8C5A119C-D25E-4AA2-BCD8-AE075749F616}" destId="{73675532-1BD5-4944-A2D4-308B324CEF72}" srcOrd="5" destOrd="0" parTransId="{86963ED9-10B2-4B71-828C-578C2F928F52}" sibTransId="{B666F460-227F-40DB-B780-17161503A610}"/>
    <dgm:cxn modelId="{DE58E83A-7F6B-4188-B83E-3C67BCF8CE66}" srcId="{105D9545-2202-4D2E-8097-B02190FAA8E0}" destId="{6043E5C8-544B-4B5E-8921-514871248AF9}" srcOrd="0" destOrd="0" parTransId="{5EEF8205-C4AE-46B2-B5DB-3E88F6919148}" sibTransId="{582293C4-2EFF-421A-A6A0-7D2276022605}"/>
    <dgm:cxn modelId="{2ADDAD45-BBB0-4C60-A167-3ADACD07AA7C}" srcId="{00B93145-B604-456A-B176-B5FDC32E5001}" destId="{CF6C2A02-B145-4D0C-A2A7-3E4603CDA757}" srcOrd="0" destOrd="0" parTransId="{DF91F1F1-2CA0-4461-8889-FB4714C4FB51}" sibTransId="{73F94DD9-E5B5-42B9-9174-0089DE261D83}"/>
    <dgm:cxn modelId="{458511DE-EEE1-4E04-9F3E-A9106CA8AE42}" type="presOf" srcId="{CF6C2A02-B145-4D0C-A2A7-3E4603CDA757}" destId="{FBD7CD84-8C1D-4E79-905B-B08CF9DADFB1}" srcOrd="0" destOrd="0" presId="urn:microsoft.com/office/officeart/2005/8/layout/chevron2"/>
    <dgm:cxn modelId="{56C96145-F562-4213-AA87-F39E7C1A44A4}" type="presOf" srcId="{6A6809F7-B20D-407B-A2EE-4817F06EE833}" destId="{8AC4F941-9840-4FF1-931B-B34FE0D854CE}" srcOrd="0" destOrd="0" presId="urn:microsoft.com/office/officeart/2005/8/layout/chevron2"/>
    <dgm:cxn modelId="{F9EA7019-9EC8-403E-8555-452F9D27113A}" type="presOf" srcId="{C900C85C-6E00-4C18-8437-B7A803744A39}" destId="{A8E3DCE9-5568-4F07-BA59-0DC6965290D1}" srcOrd="0" destOrd="0" presId="urn:microsoft.com/office/officeart/2005/8/layout/chevron2"/>
    <dgm:cxn modelId="{8A488553-ECA1-4049-B572-B1A4794B9FEC}" type="presOf" srcId="{8660D146-A522-458E-AA0A-244CED4C81BD}" destId="{8035D7C9-9559-4C28-B3CE-9FBE5DCDDC6D}" srcOrd="0" destOrd="0" presId="urn:microsoft.com/office/officeart/2005/8/layout/chevron2"/>
    <dgm:cxn modelId="{F0E3F37A-B8ED-46EE-9D05-3BB274250F80}" type="presOf" srcId="{45FE4CDB-5A40-4B4B-8C0A-209AAF3059FC}" destId="{8D94E25E-793D-4B20-8122-3EBD214A22C9}" srcOrd="0" destOrd="0" presId="urn:microsoft.com/office/officeart/2005/8/layout/chevron2"/>
    <dgm:cxn modelId="{72522718-ABF2-49A5-812E-C21966280A7A}" srcId="{8C5A119C-D25E-4AA2-BCD8-AE075749F616}" destId="{6A6809F7-B20D-407B-A2EE-4817F06EE833}" srcOrd="4" destOrd="0" parTransId="{A081854F-CC30-4D11-A892-C1B8430E7CBF}" sibTransId="{BAADF2E0-19FD-485C-BF18-B2C21E8978BB}"/>
    <dgm:cxn modelId="{2FF3D233-FE4F-47BE-BE42-953D7FA0F8A6}" type="presOf" srcId="{8C5A119C-D25E-4AA2-BCD8-AE075749F616}" destId="{0A1A2E40-3F6B-4000-9DA4-83E83B21CEBB}" srcOrd="0" destOrd="0" presId="urn:microsoft.com/office/officeart/2005/8/layout/chevron2"/>
    <dgm:cxn modelId="{BB06A9E7-1626-4A07-BC92-862D02988761}" type="presOf" srcId="{66910458-A475-43CD-94A6-A98374AA77FB}" destId="{F0514FD8-07F7-4A12-AB32-31C54AD050E7}" srcOrd="0" destOrd="0" presId="urn:microsoft.com/office/officeart/2005/8/layout/chevron2"/>
    <dgm:cxn modelId="{13DCA615-86D6-4BCC-A68E-D41F4419884B}" srcId="{8C5A119C-D25E-4AA2-BCD8-AE075749F616}" destId="{8660D146-A522-458E-AA0A-244CED4C81BD}" srcOrd="0" destOrd="0" parTransId="{22346FD6-627C-40BD-BFCE-EE17A27E2DE9}" sibTransId="{EF966940-64E8-4B04-9C81-9BAA96C3189A}"/>
    <dgm:cxn modelId="{01ECA30E-B45E-4BC6-ABB0-B0EB020A9C5D}" srcId="{6A6809F7-B20D-407B-A2EE-4817F06EE833}" destId="{7F0E6846-497E-4D4C-ACAF-84BCD877B9B4}" srcOrd="0" destOrd="0" parTransId="{665E7324-8955-4F20-A8B4-2E22E6924511}" sibTransId="{BB07DD01-23E3-42A2-9236-E05E7DDB7E51}"/>
    <dgm:cxn modelId="{0EE0DD47-A339-415A-B7C0-C4B0F1EAF645}" srcId="{AA1D5A63-3F5E-46E0-95BC-3887083637BE}" destId="{45FE4CDB-5A40-4B4B-8C0A-209AAF3059FC}" srcOrd="0" destOrd="0" parTransId="{A61E88F1-85C6-4895-9C75-603A82EE1101}" sibTransId="{E61416FB-82DF-475C-8E66-A613EE3AFAF3}"/>
    <dgm:cxn modelId="{CE2E45C4-73BB-49AB-A725-A879FB288A60}" type="presOf" srcId="{CFA19B81-61A7-4F86-B144-82F72E7E100C}" destId="{01080859-F2C1-48B4-88FD-B1D3936CAB4D}" srcOrd="0" destOrd="0" presId="urn:microsoft.com/office/officeart/2005/8/layout/chevron2"/>
    <dgm:cxn modelId="{E9F26DE3-DC20-4654-8117-16A9BBF8C8E3}" type="presOf" srcId="{73675532-1BD5-4944-A2D4-308B324CEF72}" destId="{5A049DD7-562E-4684-A23C-9C0C3826CF61}" srcOrd="0" destOrd="0" presId="urn:microsoft.com/office/officeart/2005/8/layout/chevron2"/>
    <dgm:cxn modelId="{90B775B6-4976-4030-A143-03B136EE3754}" srcId="{8C5A119C-D25E-4AA2-BCD8-AE075749F616}" destId="{AA1D5A63-3F5E-46E0-95BC-3887083637BE}" srcOrd="2" destOrd="0" parTransId="{88235FDF-A7F3-44A2-995B-345D0553901E}" sibTransId="{050071E7-5F08-4A19-BD64-82411FD61B1F}"/>
    <dgm:cxn modelId="{4A2DF006-2C32-48D1-9FFF-341FF174BFB0}" srcId="{8C5A119C-D25E-4AA2-BCD8-AE075749F616}" destId="{00B93145-B604-456A-B176-B5FDC32E5001}" srcOrd="1" destOrd="0" parTransId="{17238F65-CEE5-43FD-80C1-FDB0DC2D4066}" sibTransId="{C266AF82-28D9-4656-9CC8-F62B31E150AE}"/>
    <dgm:cxn modelId="{B1B49C0D-D174-4751-BE78-DAB8BC0CD3B5}" srcId="{AA09D336-8FA4-4BD8-907A-E57194AF90DA}" destId="{FA20BABD-9304-49CA-A660-A05AA8931A93}" srcOrd="0" destOrd="0" parTransId="{E50DEA56-DC46-47FE-AFCF-109EA71C40BF}" sibTransId="{C81DBA6C-4395-4AC2-B573-319CC3BEF01A}"/>
    <dgm:cxn modelId="{89FC73BF-9255-4C7F-BC11-8D8F5AD9CE2A}" type="presOf" srcId="{AA1D5A63-3F5E-46E0-95BC-3887083637BE}" destId="{4E8F0307-8130-4873-8406-B0B18B30FFD5}" srcOrd="0" destOrd="0" presId="urn:microsoft.com/office/officeart/2005/8/layout/chevron2"/>
    <dgm:cxn modelId="{D2FE5045-CF2C-4666-91A9-CCEDB5F910D3}" type="presParOf" srcId="{0A1A2E40-3F6B-4000-9DA4-83E83B21CEBB}" destId="{E4F5ED18-191B-4A25-BEE1-DC6ED3EFAAAB}" srcOrd="0" destOrd="0" presId="urn:microsoft.com/office/officeart/2005/8/layout/chevron2"/>
    <dgm:cxn modelId="{D984CF96-29E4-4DAF-B22D-33694C7940A5}" type="presParOf" srcId="{E4F5ED18-191B-4A25-BEE1-DC6ED3EFAAAB}" destId="{8035D7C9-9559-4C28-B3CE-9FBE5DCDDC6D}" srcOrd="0" destOrd="0" presId="urn:microsoft.com/office/officeart/2005/8/layout/chevron2"/>
    <dgm:cxn modelId="{418D9DAD-3C38-4E11-8A4B-6427D9F7779B}" type="presParOf" srcId="{E4F5ED18-191B-4A25-BEE1-DC6ED3EFAAAB}" destId="{01080859-F2C1-48B4-88FD-B1D3936CAB4D}" srcOrd="1" destOrd="0" presId="urn:microsoft.com/office/officeart/2005/8/layout/chevron2"/>
    <dgm:cxn modelId="{0DABBA5C-0A31-4DAA-9359-48822E48D199}" type="presParOf" srcId="{0A1A2E40-3F6B-4000-9DA4-83E83B21CEBB}" destId="{EA350E36-0B73-48CC-A507-B51260A0D954}" srcOrd="1" destOrd="0" presId="urn:microsoft.com/office/officeart/2005/8/layout/chevron2"/>
    <dgm:cxn modelId="{0A567032-AEF6-4025-AB76-9F3FCA6ADF68}" type="presParOf" srcId="{0A1A2E40-3F6B-4000-9DA4-83E83B21CEBB}" destId="{AB96BD47-4843-45AD-8ABF-56DAAB126C59}" srcOrd="2" destOrd="0" presId="urn:microsoft.com/office/officeart/2005/8/layout/chevron2"/>
    <dgm:cxn modelId="{7957F28F-4BD6-493C-AB36-1978A472AB83}" type="presParOf" srcId="{AB96BD47-4843-45AD-8ABF-56DAAB126C59}" destId="{A36AB11D-EC33-47A4-85EA-CE495305A225}" srcOrd="0" destOrd="0" presId="urn:microsoft.com/office/officeart/2005/8/layout/chevron2"/>
    <dgm:cxn modelId="{B5A49734-F1E7-405F-B388-B8838EBF5F7D}" type="presParOf" srcId="{AB96BD47-4843-45AD-8ABF-56DAAB126C59}" destId="{FBD7CD84-8C1D-4E79-905B-B08CF9DADFB1}" srcOrd="1" destOrd="0" presId="urn:microsoft.com/office/officeart/2005/8/layout/chevron2"/>
    <dgm:cxn modelId="{A825DA96-9FFB-442D-8CB9-2D83ACB1AC37}" type="presParOf" srcId="{0A1A2E40-3F6B-4000-9DA4-83E83B21CEBB}" destId="{253E7463-4BF8-4888-B5BF-93C45FE94595}" srcOrd="3" destOrd="0" presId="urn:microsoft.com/office/officeart/2005/8/layout/chevron2"/>
    <dgm:cxn modelId="{CECBCB49-3478-44F3-9D06-A8A3CAAFE7EC}" type="presParOf" srcId="{0A1A2E40-3F6B-4000-9DA4-83E83B21CEBB}" destId="{0A1495E4-7D10-49F8-A9D2-F6BACF2A7A8E}" srcOrd="4" destOrd="0" presId="urn:microsoft.com/office/officeart/2005/8/layout/chevron2"/>
    <dgm:cxn modelId="{C7521CFB-886B-4CCB-96E0-E26D529CE7ED}" type="presParOf" srcId="{0A1495E4-7D10-49F8-A9D2-F6BACF2A7A8E}" destId="{4E8F0307-8130-4873-8406-B0B18B30FFD5}" srcOrd="0" destOrd="0" presId="urn:microsoft.com/office/officeart/2005/8/layout/chevron2"/>
    <dgm:cxn modelId="{8F3BE028-6656-4D03-A87E-F16A4D000D4B}" type="presParOf" srcId="{0A1495E4-7D10-49F8-A9D2-F6BACF2A7A8E}" destId="{8D94E25E-793D-4B20-8122-3EBD214A22C9}" srcOrd="1" destOrd="0" presId="urn:microsoft.com/office/officeart/2005/8/layout/chevron2"/>
    <dgm:cxn modelId="{6AFAFBFA-B652-4398-A6B5-DDBE159C6002}" type="presParOf" srcId="{0A1A2E40-3F6B-4000-9DA4-83E83B21CEBB}" destId="{7E89315C-8F0E-4D27-993C-FC372DBB0D5B}" srcOrd="5" destOrd="0" presId="urn:microsoft.com/office/officeart/2005/8/layout/chevron2"/>
    <dgm:cxn modelId="{0AF28840-6A1D-4F3A-950C-F1D22A6FFDAF}" type="presParOf" srcId="{0A1A2E40-3F6B-4000-9DA4-83E83B21CEBB}" destId="{D4674900-CF8F-4025-BCA7-1FD3F3890AAE}" srcOrd="6" destOrd="0" presId="urn:microsoft.com/office/officeart/2005/8/layout/chevron2"/>
    <dgm:cxn modelId="{060E639D-2233-45E0-8751-7221CA79C07A}" type="presParOf" srcId="{D4674900-CF8F-4025-BCA7-1FD3F3890AAE}" destId="{09EA9B6C-1758-4480-9938-E5771A79B0EC}" srcOrd="0" destOrd="0" presId="urn:microsoft.com/office/officeart/2005/8/layout/chevron2"/>
    <dgm:cxn modelId="{B6C29533-2E98-4978-B0DF-72CE809B31C7}" type="presParOf" srcId="{D4674900-CF8F-4025-BCA7-1FD3F3890AAE}" destId="{6A60E1AA-312F-490A-8910-2BB858F5E10E}" srcOrd="1" destOrd="0" presId="urn:microsoft.com/office/officeart/2005/8/layout/chevron2"/>
    <dgm:cxn modelId="{D2D29998-D838-43E8-92C9-F22E0D2066FD}" type="presParOf" srcId="{0A1A2E40-3F6B-4000-9DA4-83E83B21CEBB}" destId="{66CD2ED4-05B5-4070-8F23-24FD6C7BA43E}" srcOrd="7" destOrd="0" presId="urn:microsoft.com/office/officeart/2005/8/layout/chevron2"/>
    <dgm:cxn modelId="{B16B5988-12B1-4267-8E9C-ED77D6CBA6F7}" type="presParOf" srcId="{0A1A2E40-3F6B-4000-9DA4-83E83B21CEBB}" destId="{C8042923-6AC8-45B6-8FDF-F9037FC7D307}" srcOrd="8" destOrd="0" presId="urn:microsoft.com/office/officeart/2005/8/layout/chevron2"/>
    <dgm:cxn modelId="{11E79714-3D11-4743-AC9D-E6CE00CC3A25}" type="presParOf" srcId="{C8042923-6AC8-45B6-8FDF-F9037FC7D307}" destId="{8AC4F941-9840-4FF1-931B-B34FE0D854CE}" srcOrd="0" destOrd="0" presId="urn:microsoft.com/office/officeart/2005/8/layout/chevron2"/>
    <dgm:cxn modelId="{BEF1EF49-C7ED-41F0-B7E3-CDA56965AB58}" type="presParOf" srcId="{C8042923-6AC8-45B6-8FDF-F9037FC7D307}" destId="{DC764BA9-08BB-4565-B756-4FE42F324559}" srcOrd="1" destOrd="0" presId="urn:microsoft.com/office/officeart/2005/8/layout/chevron2"/>
    <dgm:cxn modelId="{35C27E9E-9CBD-4E17-A2D6-7E6F399CD049}" type="presParOf" srcId="{0A1A2E40-3F6B-4000-9DA4-83E83B21CEBB}" destId="{59B661BC-B4B8-4195-A287-DF7FFDE5F3D3}" srcOrd="9" destOrd="0" presId="urn:microsoft.com/office/officeart/2005/8/layout/chevron2"/>
    <dgm:cxn modelId="{F943836A-ED47-47F5-868D-837B43860A34}" type="presParOf" srcId="{0A1A2E40-3F6B-4000-9DA4-83E83B21CEBB}" destId="{A953CAE8-14AD-4074-A595-BCDDA1B7E7CB}" srcOrd="10" destOrd="0" presId="urn:microsoft.com/office/officeart/2005/8/layout/chevron2"/>
    <dgm:cxn modelId="{1B703EF3-DCFA-4ED9-AF12-C88AA8742DD9}" type="presParOf" srcId="{A953CAE8-14AD-4074-A595-BCDDA1B7E7CB}" destId="{5A049DD7-562E-4684-A23C-9C0C3826CF61}" srcOrd="0" destOrd="0" presId="urn:microsoft.com/office/officeart/2005/8/layout/chevron2"/>
    <dgm:cxn modelId="{B73AA206-EDFE-4BE9-9E38-69E2C16A6B55}" type="presParOf" srcId="{A953CAE8-14AD-4074-A595-BCDDA1B7E7CB}" destId="{AC342F23-CD1F-4A02-8C46-49F3CE5143BC}" srcOrd="1" destOrd="0" presId="urn:microsoft.com/office/officeart/2005/8/layout/chevron2"/>
    <dgm:cxn modelId="{3EFF9A05-7D24-4755-B51D-85C9C4562BC7}" type="presParOf" srcId="{0A1A2E40-3F6B-4000-9DA4-83E83B21CEBB}" destId="{E61D8BC4-8C5E-4CE7-AD30-76C04C55B8ED}" srcOrd="11" destOrd="0" presId="urn:microsoft.com/office/officeart/2005/8/layout/chevron2"/>
    <dgm:cxn modelId="{1CDC86A0-EACA-4F4F-B412-0BB211CEEDC9}" type="presParOf" srcId="{0A1A2E40-3F6B-4000-9DA4-83E83B21CEBB}" destId="{EB26898E-92B2-4F8B-9757-C42F38D8F3F3}" srcOrd="12" destOrd="0" presId="urn:microsoft.com/office/officeart/2005/8/layout/chevron2"/>
    <dgm:cxn modelId="{AD9EAC58-249F-4296-A28F-8FE02AB4737D}" type="presParOf" srcId="{EB26898E-92B2-4F8B-9757-C42F38D8F3F3}" destId="{A8E3DCE9-5568-4F07-BA59-0DC6965290D1}" srcOrd="0" destOrd="0" presId="urn:microsoft.com/office/officeart/2005/8/layout/chevron2"/>
    <dgm:cxn modelId="{DF76378F-DBF4-4771-A4B0-4EA2656FA82D}" type="presParOf" srcId="{EB26898E-92B2-4F8B-9757-C42F38D8F3F3}" destId="{F0514FD8-07F7-4A12-AB32-31C54AD050E7}" srcOrd="1" destOrd="0" presId="urn:microsoft.com/office/officeart/2005/8/layout/chevron2"/>
    <dgm:cxn modelId="{088323D1-C344-4FD6-8608-2DD3F8FDD93A}" type="presParOf" srcId="{0A1A2E40-3F6B-4000-9DA4-83E83B21CEBB}" destId="{B7268ACC-84A0-43E1-AF1B-E1E6E53BE4F8}" srcOrd="13" destOrd="0" presId="urn:microsoft.com/office/officeart/2005/8/layout/chevron2"/>
    <dgm:cxn modelId="{2DAFC198-44B5-4FDF-A2AB-8F4D972537D6}" type="presParOf" srcId="{0A1A2E40-3F6B-4000-9DA4-83E83B21CEBB}" destId="{64CCCDFE-841B-4CC9-82AD-574ECD29A047}" srcOrd="14" destOrd="0" presId="urn:microsoft.com/office/officeart/2005/8/layout/chevron2"/>
    <dgm:cxn modelId="{95D91542-303A-4949-A735-0D5F59F882C5}" type="presParOf" srcId="{64CCCDFE-841B-4CC9-82AD-574ECD29A047}" destId="{0B6309B7-9BA9-4D25-BD13-6681410A8D7B}" srcOrd="0" destOrd="0" presId="urn:microsoft.com/office/officeart/2005/8/layout/chevron2"/>
    <dgm:cxn modelId="{35C8AE4E-856F-4560-B794-392A11C47849}" type="presParOf" srcId="{64CCCDFE-841B-4CC9-82AD-574ECD29A047}" destId="{14FF58A3-AD38-44E7-A472-B69A8C9868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E9B87-96A1-432E-AF28-65B31578A9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0E7444-6EF3-4950-AAE1-BEAACEE53B88}">
      <dgm:prSet phldrT="[Text]"/>
      <dgm:spPr/>
      <dgm:t>
        <a:bodyPr/>
        <a:lstStyle/>
        <a:p>
          <a:r>
            <a:rPr lang="en-US" dirty="0" smtClean="0"/>
            <a:t>Transaction Processing</a:t>
          </a:r>
          <a:endParaRPr lang="en-US" dirty="0"/>
        </a:p>
      </dgm:t>
    </dgm:pt>
    <dgm:pt modelId="{991277BD-ABB4-4A20-9AAB-156841376672}" type="parTrans" cxnId="{1E2012F8-5969-4379-BA5E-68C4D79E5BDB}">
      <dgm:prSet/>
      <dgm:spPr/>
      <dgm:t>
        <a:bodyPr/>
        <a:lstStyle/>
        <a:p>
          <a:endParaRPr lang="en-US"/>
        </a:p>
      </dgm:t>
    </dgm:pt>
    <dgm:pt modelId="{5EDB80BE-D6D6-4D11-AF3E-0E438633806E}" type="sibTrans" cxnId="{1E2012F8-5969-4379-BA5E-68C4D79E5BDB}">
      <dgm:prSet/>
      <dgm:spPr/>
      <dgm:t>
        <a:bodyPr/>
        <a:lstStyle/>
        <a:p>
          <a:endParaRPr lang="en-US"/>
        </a:p>
      </dgm:t>
    </dgm:pt>
    <dgm:pt modelId="{9EC2D5E4-BF9A-4CEE-B03E-E5B1D267DE2C}">
      <dgm:prSet phldrT="[Text]"/>
      <dgm:spPr/>
      <dgm:t>
        <a:bodyPr/>
        <a:lstStyle/>
        <a:p>
          <a:r>
            <a:rPr lang="en-US" dirty="0" smtClean="0"/>
            <a:t>Teller Capture</a:t>
          </a:r>
          <a:endParaRPr lang="en-US" dirty="0"/>
        </a:p>
      </dgm:t>
    </dgm:pt>
    <dgm:pt modelId="{36E9AB6A-C178-409A-A779-D5CDE19C5F26}" type="parTrans" cxnId="{C0450429-16E7-48EF-BB6C-96F025A3CB17}">
      <dgm:prSet/>
      <dgm:spPr/>
      <dgm:t>
        <a:bodyPr/>
        <a:lstStyle/>
        <a:p>
          <a:endParaRPr lang="en-US"/>
        </a:p>
      </dgm:t>
    </dgm:pt>
    <dgm:pt modelId="{B56A79B4-E060-4EF8-BC51-0992AA83F685}" type="sibTrans" cxnId="{C0450429-16E7-48EF-BB6C-96F025A3CB17}">
      <dgm:prSet/>
      <dgm:spPr/>
      <dgm:t>
        <a:bodyPr/>
        <a:lstStyle/>
        <a:p>
          <a:endParaRPr lang="en-US"/>
        </a:p>
      </dgm:t>
    </dgm:pt>
    <dgm:pt modelId="{F6D33BC6-3384-4002-8F51-84498AC1EA62}">
      <dgm:prSet phldrT="[Text]"/>
      <dgm:spPr/>
      <dgm:t>
        <a:bodyPr/>
        <a:lstStyle/>
        <a:p>
          <a:r>
            <a:rPr lang="en-US" dirty="0" smtClean="0"/>
            <a:t>CTR Automation</a:t>
          </a:r>
          <a:endParaRPr lang="en-US" dirty="0"/>
        </a:p>
      </dgm:t>
    </dgm:pt>
    <dgm:pt modelId="{51327B73-14F9-467C-AAB6-0233B8B3F94D}" type="parTrans" cxnId="{A8F44842-1567-45FC-BCBA-72CE057859BB}">
      <dgm:prSet/>
      <dgm:spPr/>
      <dgm:t>
        <a:bodyPr/>
        <a:lstStyle/>
        <a:p>
          <a:endParaRPr lang="en-US"/>
        </a:p>
      </dgm:t>
    </dgm:pt>
    <dgm:pt modelId="{8B878724-E1B5-4B33-B890-9AB5D4D03D45}" type="sibTrans" cxnId="{A8F44842-1567-45FC-BCBA-72CE057859BB}">
      <dgm:prSet/>
      <dgm:spPr/>
      <dgm:t>
        <a:bodyPr/>
        <a:lstStyle/>
        <a:p>
          <a:endParaRPr lang="en-US"/>
        </a:p>
      </dgm:t>
    </dgm:pt>
    <dgm:pt modelId="{DD63E30B-EBBE-4CA2-80AE-B40117A3319A}">
      <dgm:prSet/>
      <dgm:spPr/>
      <dgm:t>
        <a:bodyPr/>
        <a:lstStyle/>
        <a:p>
          <a:r>
            <a:rPr lang="en-US" dirty="0" smtClean="0"/>
            <a:t>Cash Dispensers &amp; Recyclers</a:t>
          </a:r>
          <a:endParaRPr lang="en-US" dirty="0"/>
        </a:p>
      </dgm:t>
    </dgm:pt>
    <dgm:pt modelId="{14FB2BCF-F9C5-44C8-95E3-737FE6AB2429}" type="parTrans" cxnId="{625FF8FE-A2EA-4026-8F60-3ADC617D1B70}">
      <dgm:prSet/>
      <dgm:spPr/>
      <dgm:t>
        <a:bodyPr/>
        <a:lstStyle/>
        <a:p>
          <a:endParaRPr lang="en-US"/>
        </a:p>
      </dgm:t>
    </dgm:pt>
    <dgm:pt modelId="{71FC6A79-612A-4449-AE3C-6FC250DD1788}" type="sibTrans" cxnId="{625FF8FE-A2EA-4026-8F60-3ADC617D1B70}">
      <dgm:prSet/>
      <dgm:spPr/>
      <dgm:t>
        <a:bodyPr/>
        <a:lstStyle/>
        <a:p>
          <a:endParaRPr lang="en-US"/>
        </a:p>
      </dgm:t>
    </dgm:pt>
    <dgm:pt modelId="{3533EC44-5403-48E5-B360-EC8B56890843}">
      <dgm:prSet/>
      <dgm:spPr/>
      <dgm:t>
        <a:bodyPr/>
        <a:lstStyle/>
        <a:p>
          <a:r>
            <a:rPr lang="en-US" dirty="0" err="1" smtClean="0"/>
            <a:t>Reg</a:t>
          </a:r>
          <a:r>
            <a:rPr lang="en-US" dirty="0" smtClean="0"/>
            <a:t> CC Automation</a:t>
          </a:r>
          <a:endParaRPr lang="en-US" dirty="0"/>
        </a:p>
      </dgm:t>
    </dgm:pt>
    <dgm:pt modelId="{93072734-758D-4588-A0DE-AA56F5C86515}" type="parTrans" cxnId="{FC46EB15-14E7-496D-93C7-C4EF2761C0B9}">
      <dgm:prSet/>
      <dgm:spPr/>
      <dgm:t>
        <a:bodyPr/>
        <a:lstStyle/>
        <a:p>
          <a:endParaRPr lang="en-US"/>
        </a:p>
      </dgm:t>
    </dgm:pt>
    <dgm:pt modelId="{F3909DB9-0D34-4AE1-AADB-A8042605CD3E}" type="sibTrans" cxnId="{FC46EB15-14E7-496D-93C7-C4EF2761C0B9}">
      <dgm:prSet/>
      <dgm:spPr/>
      <dgm:t>
        <a:bodyPr/>
        <a:lstStyle/>
        <a:p>
          <a:endParaRPr lang="en-US"/>
        </a:p>
      </dgm:t>
    </dgm:pt>
    <dgm:pt modelId="{CADF84BD-8519-46DE-98CF-92A31C108F7F}">
      <dgm:prSet/>
      <dgm:spPr/>
      <dgm:t>
        <a:bodyPr/>
        <a:lstStyle/>
        <a:p>
          <a:r>
            <a:rPr lang="en-US" dirty="0" smtClean="0"/>
            <a:t>Check Printing</a:t>
          </a:r>
          <a:endParaRPr lang="en-US" dirty="0"/>
        </a:p>
      </dgm:t>
    </dgm:pt>
    <dgm:pt modelId="{9B1AB5C4-1986-497D-A530-6BC3F211F62B}" type="parTrans" cxnId="{261AD8AD-5C5C-43BB-91CF-88B07DF7752F}">
      <dgm:prSet/>
      <dgm:spPr/>
      <dgm:t>
        <a:bodyPr/>
        <a:lstStyle/>
        <a:p>
          <a:endParaRPr lang="en-US"/>
        </a:p>
      </dgm:t>
    </dgm:pt>
    <dgm:pt modelId="{4BDD228C-80E8-4629-BF32-29D563CE5810}" type="sibTrans" cxnId="{261AD8AD-5C5C-43BB-91CF-88B07DF7752F}">
      <dgm:prSet/>
      <dgm:spPr/>
      <dgm:t>
        <a:bodyPr/>
        <a:lstStyle/>
        <a:p>
          <a:endParaRPr lang="en-US"/>
        </a:p>
      </dgm:t>
    </dgm:pt>
    <dgm:pt modelId="{CD15CE78-3CB4-432C-B05D-C6074CC52D02}">
      <dgm:prSet/>
      <dgm:spPr/>
      <dgm:t>
        <a:bodyPr/>
        <a:lstStyle/>
        <a:p>
          <a:r>
            <a:rPr lang="en-US" dirty="0" smtClean="0"/>
            <a:t>Bond Redemption</a:t>
          </a:r>
          <a:endParaRPr lang="en-US" dirty="0"/>
        </a:p>
      </dgm:t>
    </dgm:pt>
    <dgm:pt modelId="{1E9A48D0-58A2-4714-AFA9-A9BCEB86A29E}" type="parTrans" cxnId="{E7219922-40B3-4B84-A10E-9817745C1A93}">
      <dgm:prSet/>
      <dgm:spPr/>
      <dgm:t>
        <a:bodyPr/>
        <a:lstStyle/>
        <a:p>
          <a:endParaRPr lang="en-US"/>
        </a:p>
      </dgm:t>
    </dgm:pt>
    <dgm:pt modelId="{12669EDF-A66E-4981-9EB1-C5D5B89706DE}" type="sibTrans" cxnId="{E7219922-40B3-4B84-A10E-9817745C1A93}">
      <dgm:prSet/>
      <dgm:spPr/>
      <dgm:t>
        <a:bodyPr/>
        <a:lstStyle/>
        <a:p>
          <a:endParaRPr lang="en-US"/>
        </a:p>
      </dgm:t>
    </dgm:pt>
    <dgm:pt modelId="{BF591F14-2BC3-4339-B819-7BD1060B6CC4}" type="pres">
      <dgm:prSet presAssocID="{821E9B87-96A1-432E-AF28-65B31578A9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A20A2E2-21EB-4622-9394-D9A7E512966E}" type="pres">
      <dgm:prSet presAssocID="{821E9B87-96A1-432E-AF28-65B31578A939}" presName="Name1" presStyleCnt="0"/>
      <dgm:spPr/>
    </dgm:pt>
    <dgm:pt modelId="{4D0CD7CF-0DD4-484B-9E5F-FE608DEDD14B}" type="pres">
      <dgm:prSet presAssocID="{821E9B87-96A1-432E-AF28-65B31578A939}" presName="cycle" presStyleCnt="0"/>
      <dgm:spPr/>
    </dgm:pt>
    <dgm:pt modelId="{3766D562-22B6-46FC-8983-20363431AA7B}" type="pres">
      <dgm:prSet presAssocID="{821E9B87-96A1-432E-AF28-65B31578A939}" presName="srcNode" presStyleLbl="node1" presStyleIdx="0" presStyleCnt="7"/>
      <dgm:spPr/>
    </dgm:pt>
    <dgm:pt modelId="{CED65425-74E8-4DAB-AB75-0304BD8F4041}" type="pres">
      <dgm:prSet presAssocID="{821E9B87-96A1-432E-AF28-65B31578A939}" presName="conn" presStyleLbl="parChTrans1D2" presStyleIdx="0" presStyleCnt="1"/>
      <dgm:spPr/>
      <dgm:t>
        <a:bodyPr/>
        <a:lstStyle/>
        <a:p>
          <a:endParaRPr lang="en-US"/>
        </a:p>
      </dgm:t>
    </dgm:pt>
    <dgm:pt modelId="{8160B5AA-D2D8-4004-AB50-D88757D369E5}" type="pres">
      <dgm:prSet presAssocID="{821E9B87-96A1-432E-AF28-65B31578A939}" presName="extraNode" presStyleLbl="node1" presStyleIdx="0" presStyleCnt="7"/>
      <dgm:spPr/>
    </dgm:pt>
    <dgm:pt modelId="{C216D51D-B965-42FB-ACF6-92971104EA0C}" type="pres">
      <dgm:prSet presAssocID="{821E9B87-96A1-432E-AF28-65B31578A939}" presName="dstNode" presStyleLbl="node1" presStyleIdx="0" presStyleCnt="7"/>
      <dgm:spPr/>
    </dgm:pt>
    <dgm:pt modelId="{3EDE2799-0ACD-49D0-AD38-124583BE51D4}" type="pres">
      <dgm:prSet presAssocID="{CD0E7444-6EF3-4950-AAE1-BEAACEE53B8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E7023-7BE1-4DE7-B709-CA92D5E71EAB}" type="pres">
      <dgm:prSet presAssocID="{CD0E7444-6EF3-4950-AAE1-BEAACEE53B88}" presName="accent_1" presStyleCnt="0"/>
      <dgm:spPr/>
    </dgm:pt>
    <dgm:pt modelId="{10B7C389-7D59-4599-B74C-74FCB862D872}" type="pres">
      <dgm:prSet presAssocID="{CD0E7444-6EF3-4950-AAE1-BEAACEE53B88}" presName="accentRepeatNode" presStyleLbl="solidFgAcc1" presStyleIdx="0" presStyleCnt="7"/>
      <dgm:spPr/>
    </dgm:pt>
    <dgm:pt modelId="{8D6EACEC-4A91-46B4-BF46-7AF3161E0360}" type="pres">
      <dgm:prSet presAssocID="{9EC2D5E4-BF9A-4CEE-B03E-E5B1D267DE2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9C3E7-BECC-48B5-92F2-7B1641753E7B}" type="pres">
      <dgm:prSet presAssocID="{9EC2D5E4-BF9A-4CEE-B03E-E5B1D267DE2C}" presName="accent_2" presStyleCnt="0"/>
      <dgm:spPr/>
    </dgm:pt>
    <dgm:pt modelId="{5F32A50F-4AC0-47CF-B0CD-676AD4C33A70}" type="pres">
      <dgm:prSet presAssocID="{9EC2D5E4-BF9A-4CEE-B03E-E5B1D267DE2C}" presName="accentRepeatNode" presStyleLbl="solidFgAcc1" presStyleIdx="1" presStyleCnt="7"/>
      <dgm:spPr/>
    </dgm:pt>
    <dgm:pt modelId="{769182B6-4E3E-44E5-A4D1-CCC26F11083B}" type="pres">
      <dgm:prSet presAssocID="{F6D33BC6-3384-4002-8F51-84498AC1EA6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FAE6F-AFBA-458C-BB59-87CD1A5DB087}" type="pres">
      <dgm:prSet presAssocID="{F6D33BC6-3384-4002-8F51-84498AC1EA62}" presName="accent_3" presStyleCnt="0"/>
      <dgm:spPr/>
    </dgm:pt>
    <dgm:pt modelId="{FFAA22D2-3756-45B1-8FFF-20CCFBEF5650}" type="pres">
      <dgm:prSet presAssocID="{F6D33BC6-3384-4002-8F51-84498AC1EA62}" presName="accentRepeatNode" presStyleLbl="solidFgAcc1" presStyleIdx="2" presStyleCnt="7"/>
      <dgm:spPr/>
    </dgm:pt>
    <dgm:pt modelId="{92AA0E57-4E71-4C82-9924-40E3D9DE13AC}" type="pres">
      <dgm:prSet presAssocID="{DD63E30B-EBBE-4CA2-80AE-B40117A3319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362FC-16C2-4F9F-9BA6-D00E38A4EAD6}" type="pres">
      <dgm:prSet presAssocID="{DD63E30B-EBBE-4CA2-80AE-B40117A3319A}" presName="accent_4" presStyleCnt="0"/>
      <dgm:spPr/>
    </dgm:pt>
    <dgm:pt modelId="{23821E62-CED8-41E3-8744-CD6984B01B49}" type="pres">
      <dgm:prSet presAssocID="{DD63E30B-EBBE-4CA2-80AE-B40117A3319A}" presName="accentRepeatNode" presStyleLbl="solidFgAcc1" presStyleIdx="3" presStyleCnt="7"/>
      <dgm:spPr/>
    </dgm:pt>
    <dgm:pt modelId="{69E8A0DF-84DF-4029-AB8C-7832A3EDD07F}" type="pres">
      <dgm:prSet presAssocID="{3533EC44-5403-48E5-B360-EC8B5689084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22FCE-40CE-4AC8-A1BF-04059E239F02}" type="pres">
      <dgm:prSet presAssocID="{3533EC44-5403-48E5-B360-EC8B56890843}" presName="accent_5" presStyleCnt="0"/>
      <dgm:spPr/>
    </dgm:pt>
    <dgm:pt modelId="{14826E66-5D29-453A-80DB-FE4AECF9C87C}" type="pres">
      <dgm:prSet presAssocID="{3533EC44-5403-48E5-B360-EC8B56890843}" presName="accentRepeatNode" presStyleLbl="solidFgAcc1" presStyleIdx="4" presStyleCnt="7"/>
      <dgm:spPr/>
    </dgm:pt>
    <dgm:pt modelId="{14C30FCC-BA29-40CE-8F7B-71BA59CAE335}" type="pres">
      <dgm:prSet presAssocID="{CADF84BD-8519-46DE-98CF-92A31C108F7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2DD66-282A-4A5D-B0E4-6D66BBD63C4D}" type="pres">
      <dgm:prSet presAssocID="{CADF84BD-8519-46DE-98CF-92A31C108F7F}" presName="accent_6" presStyleCnt="0"/>
      <dgm:spPr/>
    </dgm:pt>
    <dgm:pt modelId="{F4EC983C-523F-4F82-8764-420E61C93AD0}" type="pres">
      <dgm:prSet presAssocID="{CADF84BD-8519-46DE-98CF-92A31C108F7F}" presName="accentRepeatNode" presStyleLbl="solidFgAcc1" presStyleIdx="5" presStyleCnt="7"/>
      <dgm:spPr/>
    </dgm:pt>
    <dgm:pt modelId="{DFBFC1FF-E69C-40E9-A995-4DE48AE6FC85}" type="pres">
      <dgm:prSet presAssocID="{CD15CE78-3CB4-432C-B05D-C6074CC52D0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55F6D-D6CC-4ED3-B82F-0686794D1E4C}" type="pres">
      <dgm:prSet presAssocID="{CD15CE78-3CB4-432C-B05D-C6074CC52D02}" presName="accent_7" presStyleCnt="0"/>
      <dgm:spPr/>
    </dgm:pt>
    <dgm:pt modelId="{6825C2FF-6E83-4EC4-931E-45D4461072F3}" type="pres">
      <dgm:prSet presAssocID="{CD15CE78-3CB4-432C-B05D-C6074CC52D02}" presName="accentRepeatNode" presStyleLbl="solidFgAcc1" presStyleIdx="6" presStyleCnt="7"/>
      <dgm:spPr/>
    </dgm:pt>
  </dgm:ptLst>
  <dgm:cxnLst>
    <dgm:cxn modelId="{FC46EB15-14E7-496D-93C7-C4EF2761C0B9}" srcId="{821E9B87-96A1-432E-AF28-65B31578A939}" destId="{3533EC44-5403-48E5-B360-EC8B56890843}" srcOrd="4" destOrd="0" parTransId="{93072734-758D-4588-A0DE-AA56F5C86515}" sibTransId="{F3909DB9-0D34-4AE1-AADB-A8042605CD3E}"/>
    <dgm:cxn modelId="{E7219922-40B3-4B84-A10E-9817745C1A93}" srcId="{821E9B87-96A1-432E-AF28-65B31578A939}" destId="{CD15CE78-3CB4-432C-B05D-C6074CC52D02}" srcOrd="6" destOrd="0" parTransId="{1E9A48D0-58A2-4714-AFA9-A9BCEB86A29E}" sibTransId="{12669EDF-A66E-4981-9EB1-C5D5B89706DE}"/>
    <dgm:cxn modelId="{94B09027-0937-49FB-A41E-312FF344DCB0}" type="presOf" srcId="{CD15CE78-3CB4-432C-B05D-C6074CC52D02}" destId="{DFBFC1FF-E69C-40E9-A995-4DE48AE6FC85}" srcOrd="0" destOrd="0" presId="urn:microsoft.com/office/officeart/2008/layout/VerticalCurvedList"/>
    <dgm:cxn modelId="{261AD8AD-5C5C-43BB-91CF-88B07DF7752F}" srcId="{821E9B87-96A1-432E-AF28-65B31578A939}" destId="{CADF84BD-8519-46DE-98CF-92A31C108F7F}" srcOrd="5" destOrd="0" parTransId="{9B1AB5C4-1986-497D-A530-6BC3F211F62B}" sibTransId="{4BDD228C-80E8-4629-BF32-29D563CE5810}"/>
    <dgm:cxn modelId="{494E299A-4A8F-403D-9265-FF7A7DB67834}" type="presOf" srcId="{CADF84BD-8519-46DE-98CF-92A31C108F7F}" destId="{14C30FCC-BA29-40CE-8F7B-71BA59CAE335}" srcOrd="0" destOrd="0" presId="urn:microsoft.com/office/officeart/2008/layout/VerticalCurvedList"/>
    <dgm:cxn modelId="{5B692A79-74DE-4486-A5CF-0572B6661C4B}" type="presOf" srcId="{DD63E30B-EBBE-4CA2-80AE-B40117A3319A}" destId="{92AA0E57-4E71-4C82-9924-40E3D9DE13AC}" srcOrd="0" destOrd="0" presId="urn:microsoft.com/office/officeart/2008/layout/VerticalCurvedList"/>
    <dgm:cxn modelId="{A8F44842-1567-45FC-BCBA-72CE057859BB}" srcId="{821E9B87-96A1-432E-AF28-65B31578A939}" destId="{F6D33BC6-3384-4002-8F51-84498AC1EA62}" srcOrd="2" destOrd="0" parTransId="{51327B73-14F9-467C-AAB6-0233B8B3F94D}" sibTransId="{8B878724-E1B5-4B33-B890-9AB5D4D03D45}"/>
    <dgm:cxn modelId="{1E2012F8-5969-4379-BA5E-68C4D79E5BDB}" srcId="{821E9B87-96A1-432E-AF28-65B31578A939}" destId="{CD0E7444-6EF3-4950-AAE1-BEAACEE53B88}" srcOrd="0" destOrd="0" parTransId="{991277BD-ABB4-4A20-9AAB-156841376672}" sibTransId="{5EDB80BE-D6D6-4D11-AF3E-0E438633806E}"/>
    <dgm:cxn modelId="{4A9A429C-1FFA-44B3-9538-AAB56517932D}" type="presOf" srcId="{CD0E7444-6EF3-4950-AAE1-BEAACEE53B88}" destId="{3EDE2799-0ACD-49D0-AD38-124583BE51D4}" srcOrd="0" destOrd="0" presId="urn:microsoft.com/office/officeart/2008/layout/VerticalCurvedList"/>
    <dgm:cxn modelId="{3B0C763D-BCDA-4F81-8193-4BF5F16F2B8C}" type="presOf" srcId="{3533EC44-5403-48E5-B360-EC8B56890843}" destId="{69E8A0DF-84DF-4029-AB8C-7832A3EDD07F}" srcOrd="0" destOrd="0" presId="urn:microsoft.com/office/officeart/2008/layout/VerticalCurvedList"/>
    <dgm:cxn modelId="{625FF8FE-A2EA-4026-8F60-3ADC617D1B70}" srcId="{821E9B87-96A1-432E-AF28-65B31578A939}" destId="{DD63E30B-EBBE-4CA2-80AE-B40117A3319A}" srcOrd="3" destOrd="0" parTransId="{14FB2BCF-F9C5-44C8-95E3-737FE6AB2429}" sibTransId="{71FC6A79-612A-4449-AE3C-6FC250DD1788}"/>
    <dgm:cxn modelId="{0A06794B-8B1F-4F6F-8304-D947457239F8}" type="presOf" srcId="{5EDB80BE-D6D6-4D11-AF3E-0E438633806E}" destId="{CED65425-74E8-4DAB-AB75-0304BD8F4041}" srcOrd="0" destOrd="0" presId="urn:microsoft.com/office/officeart/2008/layout/VerticalCurvedList"/>
    <dgm:cxn modelId="{C0450429-16E7-48EF-BB6C-96F025A3CB17}" srcId="{821E9B87-96A1-432E-AF28-65B31578A939}" destId="{9EC2D5E4-BF9A-4CEE-B03E-E5B1D267DE2C}" srcOrd="1" destOrd="0" parTransId="{36E9AB6A-C178-409A-A779-D5CDE19C5F26}" sibTransId="{B56A79B4-E060-4EF8-BC51-0992AA83F685}"/>
    <dgm:cxn modelId="{B01D77E3-3EFE-4546-902A-40C668CEB9BB}" type="presOf" srcId="{F6D33BC6-3384-4002-8F51-84498AC1EA62}" destId="{769182B6-4E3E-44E5-A4D1-CCC26F11083B}" srcOrd="0" destOrd="0" presId="urn:microsoft.com/office/officeart/2008/layout/VerticalCurvedList"/>
    <dgm:cxn modelId="{8D7E6CF8-0F03-451A-8DBE-0C98F8546077}" type="presOf" srcId="{9EC2D5E4-BF9A-4CEE-B03E-E5B1D267DE2C}" destId="{8D6EACEC-4A91-46B4-BF46-7AF3161E0360}" srcOrd="0" destOrd="0" presId="urn:microsoft.com/office/officeart/2008/layout/VerticalCurvedList"/>
    <dgm:cxn modelId="{79C280A6-9665-459B-B42F-DBBF5D0A7A9B}" type="presOf" srcId="{821E9B87-96A1-432E-AF28-65B31578A939}" destId="{BF591F14-2BC3-4339-B819-7BD1060B6CC4}" srcOrd="0" destOrd="0" presId="urn:microsoft.com/office/officeart/2008/layout/VerticalCurvedList"/>
    <dgm:cxn modelId="{97256146-2D8F-46A3-9D72-03258743FDAF}" type="presParOf" srcId="{BF591F14-2BC3-4339-B819-7BD1060B6CC4}" destId="{1A20A2E2-21EB-4622-9394-D9A7E512966E}" srcOrd="0" destOrd="0" presId="urn:microsoft.com/office/officeart/2008/layout/VerticalCurvedList"/>
    <dgm:cxn modelId="{0221525C-1394-40A6-A60D-8C20CEDC00A7}" type="presParOf" srcId="{1A20A2E2-21EB-4622-9394-D9A7E512966E}" destId="{4D0CD7CF-0DD4-484B-9E5F-FE608DEDD14B}" srcOrd="0" destOrd="0" presId="urn:microsoft.com/office/officeart/2008/layout/VerticalCurvedList"/>
    <dgm:cxn modelId="{588C72BD-D3AF-47AD-9774-F22815E30EBE}" type="presParOf" srcId="{4D0CD7CF-0DD4-484B-9E5F-FE608DEDD14B}" destId="{3766D562-22B6-46FC-8983-20363431AA7B}" srcOrd="0" destOrd="0" presId="urn:microsoft.com/office/officeart/2008/layout/VerticalCurvedList"/>
    <dgm:cxn modelId="{DC2D42E7-D437-4302-A83A-EF67817D1730}" type="presParOf" srcId="{4D0CD7CF-0DD4-484B-9E5F-FE608DEDD14B}" destId="{CED65425-74E8-4DAB-AB75-0304BD8F4041}" srcOrd="1" destOrd="0" presId="urn:microsoft.com/office/officeart/2008/layout/VerticalCurvedList"/>
    <dgm:cxn modelId="{EB848DDF-8501-462A-8A6F-34790C3BC291}" type="presParOf" srcId="{4D0CD7CF-0DD4-484B-9E5F-FE608DEDD14B}" destId="{8160B5AA-D2D8-4004-AB50-D88757D369E5}" srcOrd="2" destOrd="0" presId="urn:microsoft.com/office/officeart/2008/layout/VerticalCurvedList"/>
    <dgm:cxn modelId="{23966EBE-89A1-4B1A-8175-33BE7BA9C28E}" type="presParOf" srcId="{4D0CD7CF-0DD4-484B-9E5F-FE608DEDD14B}" destId="{C216D51D-B965-42FB-ACF6-92971104EA0C}" srcOrd="3" destOrd="0" presId="urn:microsoft.com/office/officeart/2008/layout/VerticalCurvedList"/>
    <dgm:cxn modelId="{ADB747C9-5099-403C-B2F1-72BCFAAB66E4}" type="presParOf" srcId="{1A20A2E2-21EB-4622-9394-D9A7E512966E}" destId="{3EDE2799-0ACD-49D0-AD38-124583BE51D4}" srcOrd="1" destOrd="0" presId="urn:microsoft.com/office/officeart/2008/layout/VerticalCurvedList"/>
    <dgm:cxn modelId="{37CE1394-16AE-47B9-A32A-4B7F54521119}" type="presParOf" srcId="{1A20A2E2-21EB-4622-9394-D9A7E512966E}" destId="{453E7023-7BE1-4DE7-B709-CA92D5E71EAB}" srcOrd="2" destOrd="0" presId="urn:microsoft.com/office/officeart/2008/layout/VerticalCurvedList"/>
    <dgm:cxn modelId="{8B84BC9F-A0E8-4C18-856F-086161E4FC64}" type="presParOf" srcId="{453E7023-7BE1-4DE7-B709-CA92D5E71EAB}" destId="{10B7C389-7D59-4599-B74C-74FCB862D872}" srcOrd="0" destOrd="0" presId="urn:microsoft.com/office/officeart/2008/layout/VerticalCurvedList"/>
    <dgm:cxn modelId="{308BCFD3-EF7D-401B-8F26-B5A06FCB8F53}" type="presParOf" srcId="{1A20A2E2-21EB-4622-9394-D9A7E512966E}" destId="{8D6EACEC-4A91-46B4-BF46-7AF3161E0360}" srcOrd="3" destOrd="0" presId="urn:microsoft.com/office/officeart/2008/layout/VerticalCurvedList"/>
    <dgm:cxn modelId="{ABDFFB9C-EDB8-463C-8BF8-E6C5EAAAA459}" type="presParOf" srcId="{1A20A2E2-21EB-4622-9394-D9A7E512966E}" destId="{2579C3E7-BECC-48B5-92F2-7B1641753E7B}" srcOrd="4" destOrd="0" presId="urn:microsoft.com/office/officeart/2008/layout/VerticalCurvedList"/>
    <dgm:cxn modelId="{B3F8C3BF-D262-49EB-9EB9-671785BD8995}" type="presParOf" srcId="{2579C3E7-BECC-48B5-92F2-7B1641753E7B}" destId="{5F32A50F-4AC0-47CF-B0CD-676AD4C33A70}" srcOrd="0" destOrd="0" presId="urn:microsoft.com/office/officeart/2008/layout/VerticalCurvedList"/>
    <dgm:cxn modelId="{4E0F38B3-F6E1-41F0-ADE7-330BECAD7782}" type="presParOf" srcId="{1A20A2E2-21EB-4622-9394-D9A7E512966E}" destId="{769182B6-4E3E-44E5-A4D1-CCC26F11083B}" srcOrd="5" destOrd="0" presId="urn:microsoft.com/office/officeart/2008/layout/VerticalCurvedList"/>
    <dgm:cxn modelId="{7CAE7743-36F4-4D39-8C90-0338106B71F4}" type="presParOf" srcId="{1A20A2E2-21EB-4622-9394-D9A7E512966E}" destId="{DF4FAE6F-AFBA-458C-BB59-87CD1A5DB087}" srcOrd="6" destOrd="0" presId="urn:microsoft.com/office/officeart/2008/layout/VerticalCurvedList"/>
    <dgm:cxn modelId="{F534D402-EBAF-4FF5-A9ED-D49B6EEB04AC}" type="presParOf" srcId="{DF4FAE6F-AFBA-458C-BB59-87CD1A5DB087}" destId="{FFAA22D2-3756-45B1-8FFF-20CCFBEF5650}" srcOrd="0" destOrd="0" presId="urn:microsoft.com/office/officeart/2008/layout/VerticalCurvedList"/>
    <dgm:cxn modelId="{9148D5B6-EA7D-4036-BFD3-47C28895B146}" type="presParOf" srcId="{1A20A2E2-21EB-4622-9394-D9A7E512966E}" destId="{92AA0E57-4E71-4C82-9924-40E3D9DE13AC}" srcOrd="7" destOrd="0" presId="urn:microsoft.com/office/officeart/2008/layout/VerticalCurvedList"/>
    <dgm:cxn modelId="{DF9AB150-2F2E-44D4-8B01-25DBE99C4B5B}" type="presParOf" srcId="{1A20A2E2-21EB-4622-9394-D9A7E512966E}" destId="{F42362FC-16C2-4F9F-9BA6-D00E38A4EAD6}" srcOrd="8" destOrd="0" presId="urn:microsoft.com/office/officeart/2008/layout/VerticalCurvedList"/>
    <dgm:cxn modelId="{D1B4458C-4AA1-4B5A-8433-FA5CC06818B0}" type="presParOf" srcId="{F42362FC-16C2-4F9F-9BA6-D00E38A4EAD6}" destId="{23821E62-CED8-41E3-8744-CD6984B01B49}" srcOrd="0" destOrd="0" presId="urn:microsoft.com/office/officeart/2008/layout/VerticalCurvedList"/>
    <dgm:cxn modelId="{01EE5476-6BA3-43FA-A785-128AF506B0B7}" type="presParOf" srcId="{1A20A2E2-21EB-4622-9394-D9A7E512966E}" destId="{69E8A0DF-84DF-4029-AB8C-7832A3EDD07F}" srcOrd="9" destOrd="0" presId="urn:microsoft.com/office/officeart/2008/layout/VerticalCurvedList"/>
    <dgm:cxn modelId="{3A5A920A-84E8-4553-9985-E86359D477E1}" type="presParOf" srcId="{1A20A2E2-21EB-4622-9394-D9A7E512966E}" destId="{21A22FCE-40CE-4AC8-A1BF-04059E239F02}" srcOrd="10" destOrd="0" presId="urn:microsoft.com/office/officeart/2008/layout/VerticalCurvedList"/>
    <dgm:cxn modelId="{B5C2A5D8-ECFE-400B-B90C-9D30C6ACBB2D}" type="presParOf" srcId="{21A22FCE-40CE-4AC8-A1BF-04059E239F02}" destId="{14826E66-5D29-453A-80DB-FE4AECF9C87C}" srcOrd="0" destOrd="0" presId="urn:microsoft.com/office/officeart/2008/layout/VerticalCurvedList"/>
    <dgm:cxn modelId="{B7531E2F-55D5-46E4-BE2E-C0E06F554EB5}" type="presParOf" srcId="{1A20A2E2-21EB-4622-9394-D9A7E512966E}" destId="{14C30FCC-BA29-40CE-8F7B-71BA59CAE335}" srcOrd="11" destOrd="0" presId="urn:microsoft.com/office/officeart/2008/layout/VerticalCurvedList"/>
    <dgm:cxn modelId="{EF6A505E-F6A9-4BC4-8AE3-4201E48FB442}" type="presParOf" srcId="{1A20A2E2-21EB-4622-9394-D9A7E512966E}" destId="{BDF2DD66-282A-4A5D-B0E4-6D66BBD63C4D}" srcOrd="12" destOrd="0" presId="urn:microsoft.com/office/officeart/2008/layout/VerticalCurvedList"/>
    <dgm:cxn modelId="{72498D4E-A6F0-4B58-99F4-DE2D4639672D}" type="presParOf" srcId="{BDF2DD66-282A-4A5D-B0E4-6D66BBD63C4D}" destId="{F4EC983C-523F-4F82-8764-420E61C93AD0}" srcOrd="0" destOrd="0" presId="urn:microsoft.com/office/officeart/2008/layout/VerticalCurvedList"/>
    <dgm:cxn modelId="{52F90C39-3DDF-476E-AB73-821C43D8A37E}" type="presParOf" srcId="{1A20A2E2-21EB-4622-9394-D9A7E512966E}" destId="{DFBFC1FF-E69C-40E9-A995-4DE48AE6FC85}" srcOrd="13" destOrd="0" presId="urn:microsoft.com/office/officeart/2008/layout/VerticalCurvedList"/>
    <dgm:cxn modelId="{1AC4CB72-D15A-4105-9A9F-F7D3B95AFB49}" type="presParOf" srcId="{1A20A2E2-21EB-4622-9394-D9A7E512966E}" destId="{6D155F6D-D6CC-4ED3-B82F-0686794D1E4C}" srcOrd="14" destOrd="0" presId="urn:microsoft.com/office/officeart/2008/layout/VerticalCurvedList"/>
    <dgm:cxn modelId="{5A7D0A74-107B-4C84-B145-1C2B767B953C}" type="presParOf" srcId="{6D155F6D-D6CC-4ED3-B82F-0686794D1E4C}" destId="{6825C2FF-6E83-4EC4-931E-45D4461072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5D7C9-9559-4C28-B3CE-9FBE5DCDDC6D}">
      <dsp:nvSpPr>
        <dsp:cNvPr id="0" name=""/>
        <dsp:cNvSpPr/>
      </dsp:nvSpPr>
      <dsp:spPr>
        <a:xfrm rot="5400000">
          <a:off x="-94640" y="95233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1</a:t>
          </a:r>
          <a:endParaRPr lang="en-US" sz="1100" kern="1200" dirty="0"/>
        </a:p>
      </dsp:txBody>
      <dsp:txXfrm rot="-5400000">
        <a:off x="1" y="221422"/>
        <a:ext cx="441657" cy="189281"/>
      </dsp:txXfrm>
    </dsp:sp>
    <dsp:sp modelId="{01080859-F2C1-48B4-88FD-B1D3936CAB4D}">
      <dsp:nvSpPr>
        <dsp:cNvPr id="0" name=""/>
        <dsp:cNvSpPr/>
      </dsp:nvSpPr>
      <dsp:spPr>
        <a:xfrm rot="5400000">
          <a:off x="3292373" y="-2850123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Loan Application</a:t>
          </a:r>
          <a:endParaRPr lang="en-US" sz="2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441657" y="20613"/>
        <a:ext cx="6091522" cy="370070"/>
      </dsp:txXfrm>
    </dsp:sp>
    <dsp:sp modelId="{A36AB11D-EC33-47A4-85EA-CE495305A225}">
      <dsp:nvSpPr>
        <dsp:cNvPr id="0" name=""/>
        <dsp:cNvSpPr/>
      </dsp:nvSpPr>
      <dsp:spPr>
        <a:xfrm rot="5400000">
          <a:off x="-94640" y="651496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2</a:t>
          </a:r>
          <a:endParaRPr lang="en-US" sz="1100" kern="1200" dirty="0"/>
        </a:p>
      </dsp:txBody>
      <dsp:txXfrm rot="-5400000">
        <a:off x="1" y="777685"/>
        <a:ext cx="441657" cy="189281"/>
      </dsp:txXfrm>
    </dsp:sp>
    <dsp:sp modelId="{FBD7CD84-8C1D-4E79-905B-B08CF9DADFB1}">
      <dsp:nvSpPr>
        <dsp:cNvPr id="0" name=""/>
        <dsp:cNvSpPr/>
      </dsp:nvSpPr>
      <dsp:spPr>
        <a:xfrm rot="5400000">
          <a:off x="3292373" y="-2293860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Get Credit Rating</a:t>
          </a:r>
          <a:endParaRPr lang="en-US" sz="2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441657" y="576876"/>
        <a:ext cx="6091522" cy="370070"/>
      </dsp:txXfrm>
    </dsp:sp>
    <dsp:sp modelId="{4E8F0307-8130-4873-8406-B0B18B30FFD5}">
      <dsp:nvSpPr>
        <dsp:cNvPr id="0" name=""/>
        <dsp:cNvSpPr/>
      </dsp:nvSpPr>
      <dsp:spPr>
        <a:xfrm rot="5400000">
          <a:off x="-94640" y="1207759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3</a:t>
          </a:r>
          <a:endParaRPr lang="en-US" sz="1100" kern="1200" dirty="0"/>
        </a:p>
      </dsp:txBody>
      <dsp:txXfrm rot="-5400000">
        <a:off x="1" y="1333948"/>
        <a:ext cx="441657" cy="189281"/>
      </dsp:txXfrm>
    </dsp:sp>
    <dsp:sp modelId="{8D94E25E-793D-4B20-8122-3EBD214A22C9}">
      <dsp:nvSpPr>
        <dsp:cNvPr id="0" name=""/>
        <dsp:cNvSpPr/>
      </dsp:nvSpPr>
      <dsp:spPr>
        <a:xfrm rot="5400000">
          <a:off x="3292373" y="-1737598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Credit Review</a:t>
          </a:r>
          <a:endParaRPr lang="en-US" sz="2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441657" y="1133138"/>
        <a:ext cx="6091522" cy="370070"/>
      </dsp:txXfrm>
    </dsp:sp>
    <dsp:sp modelId="{09EA9B6C-1758-4480-9938-E5771A79B0EC}">
      <dsp:nvSpPr>
        <dsp:cNvPr id="0" name=""/>
        <dsp:cNvSpPr/>
      </dsp:nvSpPr>
      <dsp:spPr>
        <a:xfrm rot="5400000">
          <a:off x="-94640" y="1764021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4</a:t>
          </a:r>
        </a:p>
      </dsp:txBody>
      <dsp:txXfrm rot="-5400000">
        <a:off x="1" y="1890210"/>
        <a:ext cx="441657" cy="189281"/>
      </dsp:txXfrm>
    </dsp:sp>
    <dsp:sp modelId="{6A60E1AA-312F-490A-8910-2BB858F5E10E}">
      <dsp:nvSpPr>
        <dsp:cNvPr id="0" name=""/>
        <dsp:cNvSpPr/>
      </dsp:nvSpPr>
      <dsp:spPr>
        <a:xfrm rot="5400000">
          <a:off x="3292373" y="-1181335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Loan Committee</a:t>
          </a:r>
        </a:p>
      </dsp:txBody>
      <dsp:txXfrm rot="-5400000">
        <a:off x="441657" y="1689401"/>
        <a:ext cx="6091522" cy="370070"/>
      </dsp:txXfrm>
    </dsp:sp>
    <dsp:sp modelId="{8AC4F941-9840-4FF1-931B-B34FE0D854CE}">
      <dsp:nvSpPr>
        <dsp:cNvPr id="0" name=""/>
        <dsp:cNvSpPr/>
      </dsp:nvSpPr>
      <dsp:spPr>
        <a:xfrm rot="5400000">
          <a:off x="-94640" y="2320284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5</a:t>
          </a:r>
        </a:p>
      </dsp:txBody>
      <dsp:txXfrm rot="-5400000">
        <a:off x="1" y="2446473"/>
        <a:ext cx="441657" cy="189281"/>
      </dsp:txXfrm>
    </dsp:sp>
    <dsp:sp modelId="{DC764BA9-08BB-4565-B756-4FE42F324559}">
      <dsp:nvSpPr>
        <dsp:cNvPr id="0" name=""/>
        <dsp:cNvSpPr/>
      </dsp:nvSpPr>
      <dsp:spPr>
        <a:xfrm rot="5400000">
          <a:off x="3292373" y="-625072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Review Documents</a:t>
          </a:r>
        </a:p>
      </dsp:txBody>
      <dsp:txXfrm rot="-5400000">
        <a:off x="441657" y="2245664"/>
        <a:ext cx="6091522" cy="370070"/>
      </dsp:txXfrm>
    </dsp:sp>
    <dsp:sp modelId="{5A049DD7-562E-4684-A23C-9C0C3826CF61}">
      <dsp:nvSpPr>
        <dsp:cNvPr id="0" name=""/>
        <dsp:cNvSpPr/>
      </dsp:nvSpPr>
      <dsp:spPr>
        <a:xfrm rot="5400000">
          <a:off x="-94640" y="2876546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6</a:t>
          </a:r>
        </a:p>
      </dsp:txBody>
      <dsp:txXfrm rot="-5400000">
        <a:off x="1" y="3002735"/>
        <a:ext cx="441657" cy="189281"/>
      </dsp:txXfrm>
    </dsp:sp>
    <dsp:sp modelId="{AC342F23-CD1F-4A02-8C46-49F3CE5143BC}">
      <dsp:nvSpPr>
        <dsp:cNvPr id="0" name=""/>
        <dsp:cNvSpPr/>
      </dsp:nvSpPr>
      <dsp:spPr>
        <a:xfrm rot="5400000">
          <a:off x="3292373" y="-68810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Close Loan</a:t>
          </a:r>
        </a:p>
      </dsp:txBody>
      <dsp:txXfrm rot="-5400000">
        <a:off x="441657" y="2801926"/>
        <a:ext cx="6091522" cy="370070"/>
      </dsp:txXfrm>
    </dsp:sp>
    <dsp:sp modelId="{A8E3DCE9-5568-4F07-BA59-0DC6965290D1}">
      <dsp:nvSpPr>
        <dsp:cNvPr id="0" name=""/>
        <dsp:cNvSpPr/>
      </dsp:nvSpPr>
      <dsp:spPr>
        <a:xfrm rot="5400000">
          <a:off x="-94640" y="3432809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7</a:t>
          </a:r>
        </a:p>
      </dsp:txBody>
      <dsp:txXfrm rot="-5400000">
        <a:off x="1" y="3558998"/>
        <a:ext cx="441657" cy="189281"/>
      </dsp:txXfrm>
    </dsp:sp>
    <dsp:sp modelId="{F0514FD8-07F7-4A12-AB32-31C54AD050E7}">
      <dsp:nvSpPr>
        <dsp:cNvPr id="0" name=""/>
        <dsp:cNvSpPr/>
      </dsp:nvSpPr>
      <dsp:spPr>
        <a:xfrm rot="5400000">
          <a:off x="3292373" y="487452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Book Loan</a:t>
          </a:r>
        </a:p>
      </dsp:txBody>
      <dsp:txXfrm rot="-5400000">
        <a:off x="441657" y="3358188"/>
        <a:ext cx="6091522" cy="370070"/>
      </dsp:txXfrm>
    </dsp:sp>
    <dsp:sp modelId="{0B6309B7-9BA9-4D25-BD13-6681410A8D7B}">
      <dsp:nvSpPr>
        <dsp:cNvPr id="0" name=""/>
        <dsp:cNvSpPr/>
      </dsp:nvSpPr>
      <dsp:spPr>
        <a:xfrm rot="5400000">
          <a:off x="-94640" y="3989072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8</a:t>
          </a:r>
        </a:p>
      </dsp:txBody>
      <dsp:txXfrm rot="-5400000">
        <a:off x="1" y="4115261"/>
        <a:ext cx="441657" cy="189281"/>
      </dsp:txXfrm>
    </dsp:sp>
    <dsp:sp modelId="{14FF58A3-AD38-44E7-A472-B69A8C9868C7}">
      <dsp:nvSpPr>
        <dsp:cNvPr id="0" name=""/>
        <dsp:cNvSpPr/>
      </dsp:nvSpPr>
      <dsp:spPr>
        <a:xfrm rot="5400000">
          <a:off x="3292373" y="1043714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Documents to Synergy</a:t>
          </a:r>
        </a:p>
      </dsp:txBody>
      <dsp:txXfrm rot="-5400000">
        <a:off x="441657" y="3914450"/>
        <a:ext cx="6091522" cy="370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5D7C9-9559-4C28-B3CE-9FBE5DCDDC6D}">
      <dsp:nvSpPr>
        <dsp:cNvPr id="0" name=""/>
        <dsp:cNvSpPr/>
      </dsp:nvSpPr>
      <dsp:spPr>
        <a:xfrm rot="5400000">
          <a:off x="-94640" y="95233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1</a:t>
          </a:r>
          <a:endParaRPr lang="en-US" sz="1100" kern="1200" dirty="0"/>
        </a:p>
      </dsp:txBody>
      <dsp:txXfrm rot="-5400000">
        <a:off x="1" y="221422"/>
        <a:ext cx="441657" cy="189281"/>
      </dsp:txXfrm>
    </dsp:sp>
    <dsp:sp modelId="{01080859-F2C1-48B4-88FD-B1D3936CAB4D}">
      <dsp:nvSpPr>
        <dsp:cNvPr id="0" name=""/>
        <dsp:cNvSpPr/>
      </dsp:nvSpPr>
      <dsp:spPr>
        <a:xfrm rot="5400000">
          <a:off x="3292373" y="-2850123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Death Certificate Filed Through Synergy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441657" y="20613"/>
        <a:ext cx="6091522" cy="370070"/>
      </dsp:txXfrm>
    </dsp:sp>
    <dsp:sp modelId="{A36AB11D-EC33-47A4-85EA-CE495305A225}">
      <dsp:nvSpPr>
        <dsp:cNvPr id="0" name=""/>
        <dsp:cNvSpPr/>
      </dsp:nvSpPr>
      <dsp:spPr>
        <a:xfrm rot="5400000">
          <a:off x="-94640" y="651496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2</a:t>
          </a:r>
          <a:endParaRPr lang="en-US" sz="1100" kern="1200" dirty="0"/>
        </a:p>
      </dsp:txBody>
      <dsp:txXfrm rot="-5400000">
        <a:off x="1" y="777685"/>
        <a:ext cx="441657" cy="189281"/>
      </dsp:txXfrm>
    </dsp:sp>
    <dsp:sp modelId="{FBD7CD84-8C1D-4E79-905B-B08CF9DADFB1}">
      <dsp:nvSpPr>
        <dsp:cNvPr id="0" name=""/>
        <dsp:cNvSpPr/>
      </dsp:nvSpPr>
      <dsp:spPr>
        <a:xfrm rot="5400000">
          <a:off x="3292373" y="-2293860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Pull CIF Information from SilverLake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441657" y="576876"/>
        <a:ext cx="6091522" cy="370070"/>
      </dsp:txXfrm>
    </dsp:sp>
    <dsp:sp modelId="{4E8F0307-8130-4873-8406-B0B18B30FFD5}">
      <dsp:nvSpPr>
        <dsp:cNvPr id="0" name=""/>
        <dsp:cNvSpPr/>
      </dsp:nvSpPr>
      <dsp:spPr>
        <a:xfrm rot="5400000">
          <a:off x="-94640" y="1207759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3</a:t>
          </a:r>
          <a:endParaRPr lang="en-US" sz="1100" kern="1200" dirty="0"/>
        </a:p>
      </dsp:txBody>
      <dsp:txXfrm rot="-5400000">
        <a:off x="1" y="1333948"/>
        <a:ext cx="441657" cy="189281"/>
      </dsp:txXfrm>
    </dsp:sp>
    <dsp:sp modelId="{8D94E25E-793D-4B20-8122-3EBD214A22C9}">
      <dsp:nvSpPr>
        <dsp:cNvPr id="0" name=""/>
        <dsp:cNvSpPr/>
      </dsp:nvSpPr>
      <dsp:spPr>
        <a:xfrm rot="5400000">
          <a:off x="3292373" y="-1737598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Determine if Customer is Already Deceased</a:t>
          </a:r>
          <a:r>
            <a:rPr lang="en-US" sz="2000" kern="1200" dirty="0" smtClean="0">
              <a:solidFill>
                <a:schemeClr val="accent1">
                  <a:lumMod val="50000"/>
                  <a:lumOff val="50000"/>
                </a:schemeClr>
              </a:solidFill>
            </a:rPr>
            <a:t> </a:t>
          </a:r>
          <a:endParaRPr lang="en-US" sz="2000" kern="1200" dirty="0">
            <a:solidFill>
              <a:schemeClr val="accent1">
                <a:lumMod val="50000"/>
                <a:lumOff val="50000"/>
              </a:schemeClr>
            </a:solidFill>
          </a:endParaRPr>
        </a:p>
      </dsp:txBody>
      <dsp:txXfrm rot="-5400000">
        <a:off x="441657" y="1133138"/>
        <a:ext cx="6091522" cy="370070"/>
      </dsp:txXfrm>
    </dsp:sp>
    <dsp:sp modelId="{09EA9B6C-1758-4480-9938-E5771A79B0EC}">
      <dsp:nvSpPr>
        <dsp:cNvPr id="0" name=""/>
        <dsp:cNvSpPr/>
      </dsp:nvSpPr>
      <dsp:spPr>
        <a:xfrm rot="5400000">
          <a:off x="-94640" y="1764021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4</a:t>
          </a:r>
        </a:p>
      </dsp:txBody>
      <dsp:txXfrm rot="-5400000">
        <a:off x="1" y="1890210"/>
        <a:ext cx="441657" cy="189281"/>
      </dsp:txXfrm>
    </dsp:sp>
    <dsp:sp modelId="{6A60E1AA-312F-490A-8910-2BB858F5E10E}">
      <dsp:nvSpPr>
        <dsp:cNvPr id="0" name=""/>
        <dsp:cNvSpPr/>
      </dsp:nvSpPr>
      <dsp:spPr>
        <a:xfrm rot="5400000">
          <a:off x="3292373" y="-1181335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Set Deceased Flag to ‘Y’</a:t>
          </a:r>
        </a:p>
      </dsp:txBody>
      <dsp:txXfrm rot="-5400000">
        <a:off x="441657" y="1689401"/>
        <a:ext cx="6091522" cy="370070"/>
      </dsp:txXfrm>
    </dsp:sp>
    <dsp:sp modelId="{8AC4F941-9840-4FF1-931B-B34FE0D854CE}">
      <dsp:nvSpPr>
        <dsp:cNvPr id="0" name=""/>
        <dsp:cNvSpPr/>
      </dsp:nvSpPr>
      <dsp:spPr>
        <a:xfrm rot="5400000">
          <a:off x="-94640" y="2320284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5</a:t>
          </a:r>
        </a:p>
      </dsp:txBody>
      <dsp:txXfrm rot="-5400000">
        <a:off x="1" y="2446473"/>
        <a:ext cx="441657" cy="189281"/>
      </dsp:txXfrm>
    </dsp:sp>
    <dsp:sp modelId="{DC764BA9-08BB-4565-B756-4FE42F324559}">
      <dsp:nvSpPr>
        <dsp:cNvPr id="0" name=""/>
        <dsp:cNvSpPr/>
      </dsp:nvSpPr>
      <dsp:spPr>
        <a:xfrm rot="5400000">
          <a:off x="3292373" y="-625072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Gather Accounts from SilverLake</a:t>
          </a:r>
        </a:p>
      </dsp:txBody>
      <dsp:txXfrm rot="-5400000">
        <a:off x="441657" y="2245664"/>
        <a:ext cx="6091522" cy="370070"/>
      </dsp:txXfrm>
    </dsp:sp>
    <dsp:sp modelId="{5A049DD7-562E-4684-A23C-9C0C3826CF61}">
      <dsp:nvSpPr>
        <dsp:cNvPr id="0" name=""/>
        <dsp:cNvSpPr/>
      </dsp:nvSpPr>
      <dsp:spPr>
        <a:xfrm rot="5400000">
          <a:off x="-94640" y="2876546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6</a:t>
          </a:r>
        </a:p>
      </dsp:txBody>
      <dsp:txXfrm rot="-5400000">
        <a:off x="1" y="3002735"/>
        <a:ext cx="441657" cy="189281"/>
      </dsp:txXfrm>
    </dsp:sp>
    <dsp:sp modelId="{AC342F23-CD1F-4A02-8C46-49F3CE5143BC}">
      <dsp:nvSpPr>
        <dsp:cNvPr id="0" name=""/>
        <dsp:cNvSpPr/>
      </dsp:nvSpPr>
      <dsp:spPr>
        <a:xfrm rot="5400000">
          <a:off x="3292373" y="-68810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Determine Account Relationships</a:t>
          </a:r>
        </a:p>
      </dsp:txBody>
      <dsp:txXfrm rot="-5400000">
        <a:off x="441657" y="2801926"/>
        <a:ext cx="6091522" cy="370070"/>
      </dsp:txXfrm>
    </dsp:sp>
    <dsp:sp modelId="{A8E3DCE9-5568-4F07-BA59-0DC6965290D1}">
      <dsp:nvSpPr>
        <dsp:cNvPr id="0" name=""/>
        <dsp:cNvSpPr/>
      </dsp:nvSpPr>
      <dsp:spPr>
        <a:xfrm rot="5400000">
          <a:off x="-94640" y="3432809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7</a:t>
          </a:r>
        </a:p>
      </dsp:txBody>
      <dsp:txXfrm rot="-5400000">
        <a:off x="1" y="3558998"/>
        <a:ext cx="441657" cy="189281"/>
      </dsp:txXfrm>
    </dsp:sp>
    <dsp:sp modelId="{F0514FD8-07F7-4A12-AB32-31C54AD050E7}">
      <dsp:nvSpPr>
        <dsp:cNvPr id="0" name=""/>
        <dsp:cNvSpPr/>
      </dsp:nvSpPr>
      <dsp:spPr>
        <a:xfrm rot="5400000">
          <a:off x="3292373" y="487452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Maintain Accounts (Restriction or Alert) </a:t>
          </a:r>
        </a:p>
      </dsp:txBody>
      <dsp:txXfrm rot="-5400000">
        <a:off x="441657" y="3358188"/>
        <a:ext cx="6091522" cy="370070"/>
      </dsp:txXfrm>
    </dsp:sp>
    <dsp:sp modelId="{0B6309B7-9BA9-4D25-BD13-6681410A8D7B}">
      <dsp:nvSpPr>
        <dsp:cNvPr id="0" name=""/>
        <dsp:cNvSpPr/>
      </dsp:nvSpPr>
      <dsp:spPr>
        <a:xfrm rot="5400000">
          <a:off x="-94640" y="3989072"/>
          <a:ext cx="630938" cy="441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8</a:t>
          </a:r>
        </a:p>
      </dsp:txBody>
      <dsp:txXfrm rot="-5400000">
        <a:off x="1" y="4115261"/>
        <a:ext cx="441657" cy="189281"/>
      </dsp:txXfrm>
    </dsp:sp>
    <dsp:sp modelId="{14FF58A3-AD38-44E7-A472-B69A8C9868C7}">
      <dsp:nvSpPr>
        <dsp:cNvPr id="0" name=""/>
        <dsp:cNvSpPr/>
      </dsp:nvSpPr>
      <dsp:spPr>
        <a:xfrm rot="5400000">
          <a:off x="3292373" y="1043714"/>
          <a:ext cx="410110" cy="6111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Auto Refile Documents to Synergy</a:t>
          </a:r>
        </a:p>
      </dsp:txBody>
      <dsp:txXfrm rot="-5400000">
        <a:off x="441657" y="3914450"/>
        <a:ext cx="6091522" cy="370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65425-74E8-4DAB-AB75-0304BD8F4041}">
      <dsp:nvSpPr>
        <dsp:cNvPr id="0" name=""/>
        <dsp:cNvSpPr/>
      </dsp:nvSpPr>
      <dsp:spPr>
        <a:xfrm>
          <a:off x="-5769079" y="-883528"/>
          <a:ext cx="6872457" cy="687245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E2799-0ACD-49D0-AD38-124583BE51D4}">
      <dsp:nvSpPr>
        <dsp:cNvPr id="0" name=""/>
        <dsp:cNvSpPr/>
      </dsp:nvSpPr>
      <dsp:spPr>
        <a:xfrm>
          <a:off x="358143" y="232091"/>
          <a:ext cx="7803299" cy="46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28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Transaction Processing</a:t>
          </a:r>
          <a:endParaRPr lang="en-US" sz="2500" kern="1200" dirty="0"/>
        </a:p>
      </dsp:txBody>
      <dsp:txXfrm>
        <a:off x="358143" y="232091"/>
        <a:ext cx="7803299" cy="463978"/>
      </dsp:txXfrm>
    </dsp:sp>
    <dsp:sp modelId="{10B7C389-7D59-4599-B74C-74FCB862D872}">
      <dsp:nvSpPr>
        <dsp:cNvPr id="0" name=""/>
        <dsp:cNvSpPr/>
      </dsp:nvSpPr>
      <dsp:spPr>
        <a:xfrm>
          <a:off x="68157" y="174094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EACEC-4A91-46B4-BF46-7AF3161E0360}">
      <dsp:nvSpPr>
        <dsp:cNvPr id="0" name=""/>
        <dsp:cNvSpPr/>
      </dsp:nvSpPr>
      <dsp:spPr>
        <a:xfrm>
          <a:off x="778318" y="928468"/>
          <a:ext cx="7383124" cy="46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28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Teller Capture</a:t>
          </a:r>
          <a:endParaRPr lang="en-US" sz="2500" kern="1200" dirty="0"/>
        </a:p>
      </dsp:txBody>
      <dsp:txXfrm>
        <a:off x="778318" y="928468"/>
        <a:ext cx="7383124" cy="463978"/>
      </dsp:txXfrm>
    </dsp:sp>
    <dsp:sp modelId="{5F32A50F-4AC0-47CF-B0CD-676AD4C33A70}">
      <dsp:nvSpPr>
        <dsp:cNvPr id="0" name=""/>
        <dsp:cNvSpPr/>
      </dsp:nvSpPr>
      <dsp:spPr>
        <a:xfrm>
          <a:off x="488331" y="870470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182B6-4E3E-44E5-A4D1-CCC26F11083B}">
      <dsp:nvSpPr>
        <dsp:cNvPr id="0" name=""/>
        <dsp:cNvSpPr/>
      </dsp:nvSpPr>
      <dsp:spPr>
        <a:xfrm>
          <a:off x="1008571" y="1624334"/>
          <a:ext cx="7152871" cy="46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28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CTR Automation</a:t>
          </a:r>
          <a:endParaRPr lang="en-US" sz="2500" kern="1200" dirty="0"/>
        </a:p>
      </dsp:txBody>
      <dsp:txXfrm>
        <a:off x="1008571" y="1624334"/>
        <a:ext cx="7152871" cy="463978"/>
      </dsp:txXfrm>
    </dsp:sp>
    <dsp:sp modelId="{FFAA22D2-3756-45B1-8FFF-20CCFBEF5650}">
      <dsp:nvSpPr>
        <dsp:cNvPr id="0" name=""/>
        <dsp:cNvSpPr/>
      </dsp:nvSpPr>
      <dsp:spPr>
        <a:xfrm>
          <a:off x="718585" y="1566336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A0E57-4E71-4C82-9924-40E3D9DE13AC}">
      <dsp:nvSpPr>
        <dsp:cNvPr id="0" name=""/>
        <dsp:cNvSpPr/>
      </dsp:nvSpPr>
      <dsp:spPr>
        <a:xfrm>
          <a:off x="1082089" y="2320710"/>
          <a:ext cx="7079353" cy="46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28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Cash Dispensers &amp; Recyclers</a:t>
          </a:r>
          <a:endParaRPr lang="en-US" sz="2500" kern="1200" dirty="0"/>
        </a:p>
      </dsp:txBody>
      <dsp:txXfrm>
        <a:off x="1082089" y="2320710"/>
        <a:ext cx="7079353" cy="463978"/>
      </dsp:txXfrm>
    </dsp:sp>
    <dsp:sp modelId="{23821E62-CED8-41E3-8744-CD6984B01B49}">
      <dsp:nvSpPr>
        <dsp:cNvPr id="0" name=""/>
        <dsp:cNvSpPr/>
      </dsp:nvSpPr>
      <dsp:spPr>
        <a:xfrm>
          <a:off x="792102" y="2262713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8A0DF-84DF-4029-AB8C-7832A3EDD07F}">
      <dsp:nvSpPr>
        <dsp:cNvPr id="0" name=""/>
        <dsp:cNvSpPr/>
      </dsp:nvSpPr>
      <dsp:spPr>
        <a:xfrm>
          <a:off x="1008571" y="3017087"/>
          <a:ext cx="7152871" cy="46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28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Reg</a:t>
          </a:r>
          <a:r>
            <a:rPr lang="en-US" sz="2500" kern="1200" dirty="0" smtClean="0"/>
            <a:t> CC Automation</a:t>
          </a:r>
          <a:endParaRPr lang="en-US" sz="2500" kern="1200" dirty="0"/>
        </a:p>
      </dsp:txBody>
      <dsp:txXfrm>
        <a:off x="1008571" y="3017087"/>
        <a:ext cx="7152871" cy="463978"/>
      </dsp:txXfrm>
    </dsp:sp>
    <dsp:sp modelId="{14826E66-5D29-453A-80DB-FE4AECF9C87C}">
      <dsp:nvSpPr>
        <dsp:cNvPr id="0" name=""/>
        <dsp:cNvSpPr/>
      </dsp:nvSpPr>
      <dsp:spPr>
        <a:xfrm>
          <a:off x="718585" y="2959089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30FCC-BA29-40CE-8F7B-71BA59CAE335}">
      <dsp:nvSpPr>
        <dsp:cNvPr id="0" name=""/>
        <dsp:cNvSpPr/>
      </dsp:nvSpPr>
      <dsp:spPr>
        <a:xfrm>
          <a:off x="778318" y="3712953"/>
          <a:ext cx="7383124" cy="46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28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Check Printing</a:t>
          </a:r>
          <a:endParaRPr lang="en-US" sz="2500" kern="1200" dirty="0"/>
        </a:p>
      </dsp:txBody>
      <dsp:txXfrm>
        <a:off x="778318" y="3712953"/>
        <a:ext cx="7383124" cy="463978"/>
      </dsp:txXfrm>
    </dsp:sp>
    <dsp:sp modelId="{F4EC983C-523F-4F82-8764-420E61C93AD0}">
      <dsp:nvSpPr>
        <dsp:cNvPr id="0" name=""/>
        <dsp:cNvSpPr/>
      </dsp:nvSpPr>
      <dsp:spPr>
        <a:xfrm>
          <a:off x="488331" y="3654955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FC1FF-E69C-40E9-A995-4DE48AE6FC85}">
      <dsp:nvSpPr>
        <dsp:cNvPr id="0" name=""/>
        <dsp:cNvSpPr/>
      </dsp:nvSpPr>
      <dsp:spPr>
        <a:xfrm>
          <a:off x="358143" y="4409329"/>
          <a:ext cx="7803299" cy="46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28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Bond Redemption</a:t>
          </a:r>
          <a:endParaRPr lang="en-US" sz="2500" kern="1200" dirty="0"/>
        </a:p>
      </dsp:txBody>
      <dsp:txXfrm>
        <a:off x="358143" y="4409329"/>
        <a:ext cx="7803299" cy="463978"/>
      </dsp:txXfrm>
    </dsp:sp>
    <dsp:sp modelId="{6825C2FF-6E83-4EC4-931E-45D4461072F3}">
      <dsp:nvSpPr>
        <dsp:cNvPr id="0" name=""/>
        <dsp:cNvSpPr/>
      </dsp:nvSpPr>
      <dsp:spPr>
        <a:xfrm>
          <a:off x="68157" y="4351332"/>
          <a:ext cx="579973" cy="579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9CCCC-B94D-2F48-A90E-1BE06DE726C4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3B5A-ADC4-5249-97F4-9CDEBF19D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25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D169-559A-C74D-B5EF-A572FA729C2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DB93D-BC0D-DD4E-AB7A-AB6A7197C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76E8FD-47DC-41DD-B892-BB47D7F14A7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30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F72EA-2111-42C7-A3C1-545368DF7BA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76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BAF16C-4239-444E-BBAA-8246E59D0379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40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BAF16C-4239-444E-BBAA-8246E59D0379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A0891-6494-45EA-A1B2-376FFCE7509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4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B93D-BC0D-DD4E-AB7A-AB6A7197C2A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21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B133E-47E6-4460-B96D-05E7EDE21705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4676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AA4633-A883-4AE1-BD8E-5D9EF79C52BE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1088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Two authentication methods: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Shared Secret Password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KBA or Knowledge Based Authentication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8A203FF-1ACD-4815-A78D-66EB77BDEB70}" type="slidenum">
              <a:rPr lang="en-US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25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Customer’s email is bank branded.  Bank colors, logo…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EC6955B-6B9A-44AA-8AF0-781F3C67E201}" type="slidenum">
              <a:rPr lang="en-US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99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Two authentication methods: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Shared Secret Password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KBA or Knowledge Based Authentication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012203F-C7B4-44A1-91FE-10480BA0C777}" type="slidenum">
              <a:rPr lang="en-US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A4045E-ED0E-4A6B-B1FD-B3A3621FC66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61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6A2230-7971-460B-A6C3-938472AF41F0}" type="slidenum">
              <a:rPr lang="en-US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24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1609A7-8E2E-40A6-9BFE-0135BBFD4F67}" type="slidenum">
              <a:rPr lang="en-US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18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Customer may either type name or click the draw icon to draw their signature on virtually any touch screen device.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CB40C6-74E7-48E6-8B95-9991780A0609}" type="slidenum">
              <a:rPr lang="en-US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88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B8B1035-1A63-487C-B794-A8921406BFC0}" type="slidenum">
              <a:rPr lang="en-US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12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Customer may download their document(s).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E5E36E-8754-4F68-845B-26608668F07B}" type="slidenum">
              <a:rPr lang="en-US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19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Customer may download their document(s).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326EC32-F387-4F18-B944-869D7642F1BA}" type="slidenum">
              <a:rPr lang="en-US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68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D0F7BB6-E6E0-4691-B78F-7AA930C7F780}" type="slidenum">
              <a:rPr lang="en-US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13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Customer must type a reason then click Decline.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EF0565B-3EDB-4D00-90EA-61FE5E073622}" type="slidenum">
              <a:rPr lang="en-US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20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89CC86F-19E6-4D25-BD77-06C9C576120E}" type="slidenum">
              <a:rPr lang="en-US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5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89CC86F-19E6-4D25-BD77-06C9C576120E}" type="slidenum">
              <a:rPr lang="en-US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2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A4045E-ED0E-4A6B-B1FD-B3A3621FC66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7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A4045E-ED0E-4A6B-B1FD-B3A3621FC66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0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</a:t>
            </a:r>
            <a:r>
              <a:rPr lang="en-US" baseline="0" dirty="0" smtClean="0"/>
              <a:t>k in the 80’s this is what your core customer inquiry screen looked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3C403-90C9-BA4D-8F37-1308B5274A2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6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we rolled out in the</a:t>
            </a:r>
            <a:r>
              <a:rPr lang="en-US" baseline="0" dirty="0" smtClean="0"/>
              <a:t> early 2000’s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3C403-90C9-BA4D-8F37-1308B5274A2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3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3C403-90C9-BA4D-8F37-1308B5274A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3C403-90C9-BA4D-8F37-1308B5274A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16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F72EA-2111-42C7-A3C1-545368DF7BA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5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4"/>
            <a:ext cx="6248400" cy="536575"/>
          </a:xfrm>
        </p:spPr>
        <p:txBody>
          <a:bodyPr>
            <a:normAutofit/>
          </a:bodyPr>
          <a:lstStyle>
            <a:lvl1pPr algn="l">
              <a:defRPr sz="2800" b="1" u="none">
                <a:solidFill>
                  <a:srgbClr val="74747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055" y="2598080"/>
            <a:ext cx="6400800" cy="48960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74747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12186"/>
            <a:ext cx="1447800" cy="269768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/>
                <a:cs typeface="Arial"/>
              </a:defRPr>
            </a:lvl1pPr>
          </a:lstStyle>
          <a:p>
            <a:fld id="{D27FDC77-4EA8-314C-A04D-680F4B7DC1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14400" y="1219200"/>
            <a:ext cx="2536497" cy="1208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66" y="6412186"/>
            <a:ext cx="1383320" cy="2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12186"/>
            <a:ext cx="1447800" cy="269768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/>
                <a:cs typeface="Arial"/>
              </a:defRPr>
            </a:lvl1pPr>
          </a:lstStyle>
          <a:p>
            <a:fld id="{D27FDC77-4EA8-314C-A04D-680F4B7DC1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12186"/>
            <a:ext cx="1447800" cy="269768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/>
                <a:cs typeface="Arial"/>
              </a:defRPr>
            </a:lvl1pPr>
          </a:lstStyle>
          <a:p>
            <a:fld id="{D27FDC77-4EA8-314C-A04D-680F4B7DC1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672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12186"/>
            <a:ext cx="1447800" cy="269768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/>
                <a:cs typeface="Arial"/>
              </a:defRPr>
            </a:lvl1pPr>
          </a:lstStyle>
          <a:p>
            <a:fld id="{D27FDC77-4EA8-314C-A04D-680F4B7DC1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12186"/>
            <a:ext cx="1447800" cy="269768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/>
                <a:cs typeface="Arial"/>
              </a:defRPr>
            </a:lvl1pPr>
          </a:lstStyle>
          <a:p>
            <a:fld id="{D27FDC77-4EA8-314C-A04D-680F4B7DC1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12186"/>
            <a:ext cx="1447800" cy="269768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/>
                <a:cs typeface="Arial"/>
              </a:defRPr>
            </a:lvl1pPr>
          </a:lstStyle>
          <a:p>
            <a:fld id="{D27FDC77-4EA8-314C-A04D-680F4B7DC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458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3564" y="6657945"/>
            <a:ext cx="4719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i="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2015 Jack Henry &amp; Associates, Inc.</a:t>
            </a:r>
            <a:r>
              <a:rPr lang="en-US" sz="700" b="1" i="0" baseline="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endParaRPr lang="en-US" sz="700" b="1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412186"/>
            <a:ext cx="1447800" cy="26976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747474"/>
                </a:solidFill>
                <a:latin typeface="Arial"/>
                <a:cs typeface="Arial"/>
              </a:defRPr>
            </a:lvl1pPr>
          </a:lstStyle>
          <a:p>
            <a:fld id="{D27FDC77-4EA8-314C-A04D-680F4B7DC1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66" y="6412186"/>
            <a:ext cx="1383320" cy="2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90000"/>
        <a:buFont typeface="Arial" pitchFamily="34" charset="0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90000"/>
        <a:buFont typeface="Arial" pitchFamily="34" charset="0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c010_hEcPb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aRtBUKkyNos&amp;list=PLFZZH82vj0HtRFakMrPl0Y28QqZNwUgbq&amp;index=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458200" cy="5365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Jack Henry Solutions Overview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DC77-4EA8-314C-A04D-680F4B7DC1B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41835" y="1524000"/>
            <a:ext cx="5502264" cy="7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3115182"/>
            <a:ext cx="6400800" cy="48960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Sarah Dyess, Product Marketing Specialist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 6,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458200" cy="5365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Relationship 360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15182"/>
            <a:ext cx="6400800" cy="48960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Live Demo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DC77-4EA8-314C-A04D-680F4B7DC1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24149" y="274638"/>
            <a:ext cx="8229600" cy="659719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Other JHA Banks Are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14400"/>
            <a:ext cx="8748712" cy="5649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First State Bank – Middlebury, IN</a:t>
            </a:r>
          </a:p>
          <a:p>
            <a:pPr marL="0" indent="0">
              <a:buFont typeface="Arial" charset="0"/>
              <a:buNone/>
              <a:defRPr/>
            </a:pPr>
            <a:endParaRPr lang="en-US" sz="500" dirty="0" smtClean="0"/>
          </a:p>
          <a:p>
            <a:pPr marL="0" indent="0">
              <a:buNone/>
              <a:defRPr/>
            </a:pPr>
            <a:r>
              <a:rPr lang="en-US" sz="2000" dirty="0" smtClean="0"/>
              <a:t>Goals		Retain Customers                                                               				Acquire New Accounts</a:t>
            </a:r>
          </a:p>
          <a:p>
            <a:pPr marL="0" indent="0"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Challenges	5 Local Banks Providing Essentially the Same Product					Improve Customer Rewards &amp; ROI to the Bank</a:t>
            </a:r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Incentive 	Waived Service </a:t>
            </a:r>
            <a:r>
              <a:rPr lang="en-US" sz="2000" dirty="0"/>
              <a:t>F</a:t>
            </a:r>
            <a:r>
              <a:rPr lang="en-US" sz="2000" dirty="0" smtClean="0"/>
              <a:t>ee with e-Statement									5%-3%-1% Interest														ATM Surcharge &amp; ATM Bank Fee </a:t>
            </a:r>
            <a:r>
              <a:rPr lang="en-US" sz="2000" dirty="0"/>
              <a:t>R</a:t>
            </a:r>
            <a:r>
              <a:rPr lang="en-US" sz="2000" dirty="0" smtClean="0"/>
              <a:t>ebates								10¢ Back on Signature Use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Results 	</a:t>
            </a:r>
            <a:r>
              <a:rPr lang="en-US" sz="2000" dirty="0" smtClean="0">
                <a:latin typeface="Arial" charset="0"/>
                <a:cs typeface="Arial" charset="0"/>
              </a:rPr>
              <a:t>Reversed </a:t>
            </a:r>
            <a:r>
              <a:rPr lang="en-US" sz="2000" dirty="0">
                <a:latin typeface="Arial" charset="0"/>
                <a:cs typeface="Arial" charset="0"/>
              </a:rPr>
              <a:t>A</a:t>
            </a:r>
            <a:r>
              <a:rPr lang="en-US" sz="2000" dirty="0" smtClean="0">
                <a:latin typeface="Arial" charset="0"/>
                <a:cs typeface="Arial" charset="0"/>
              </a:rPr>
              <a:t>cquisition &amp; Retention Trends								Added $7.30 </a:t>
            </a:r>
            <a:r>
              <a:rPr lang="en-US" sz="2000" dirty="0">
                <a:latin typeface="Arial" charset="0"/>
                <a:cs typeface="Arial" charset="0"/>
              </a:rPr>
              <a:t>N</a:t>
            </a:r>
            <a:r>
              <a:rPr lang="en-US" sz="2000" dirty="0" smtClean="0">
                <a:latin typeface="Arial" charset="0"/>
                <a:cs typeface="Arial" charset="0"/>
              </a:rPr>
              <a:t>et </a:t>
            </a:r>
            <a:r>
              <a:rPr lang="en-US" sz="2000" dirty="0">
                <a:latin typeface="Arial" charset="0"/>
                <a:cs typeface="Arial" charset="0"/>
              </a:rPr>
              <a:t>P</a:t>
            </a:r>
            <a:r>
              <a:rPr lang="en-US" sz="2000" dirty="0" smtClean="0">
                <a:latin typeface="Arial" charset="0"/>
                <a:cs typeface="Arial" charset="0"/>
              </a:rPr>
              <a:t>rofit </a:t>
            </a:r>
            <a:r>
              <a:rPr lang="en-US" sz="2000" dirty="0">
                <a:latin typeface="Arial" charset="0"/>
                <a:cs typeface="Arial" charset="0"/>
              </a:rPr>
              <a:t>P</a:t>
            </a:r>
            <a:r>
              <a:rPr lang="en-US" sz="2000" dirty="0" smtClean="0">
                <a:latin typeface="Arial" charset="0"/>
                <a:cs typeface="Arial" charset="0"/>
              </a:rPr>
              <a:t>er </a:t>
            </a:r>
            <a:r>
              <a:rPr lang="en-US" sz="2000" dirty="0">
                <a:latin typeface="Arial" charset="0"/>
                <a:cs typeface="Arial" charset="0"/>
              </a:rPr>
              <a:t>A</a:t>
            </a:r>
            <a:r>
              <a:rPr lang="en-US" sz="2000" dirty="0" smtClean="0">
                <a:latin typeface="Arial" charset="0"/>
                <a:cs typeface="Arial" charset="0"/>
              </a:rPr>
              <a:t>ccount </a:t>
            </a:r>
            <a:r>
              <a:rPr lang="en-US" sz="2000" dirty="0">
                <a:latin typeface="Arial" charset="0"/>
                <a:cs typeface="Arial" charset="0"/>
              </a:rPr>
              <a:t>P</a:t>
            </a:r>
            <a:r>
              <a:rPr lang="en-US" sz="2000" dirty="0" smtClean="0">
                <a:latin typeface="Arial" charset="0"/>
                <a:cs typeface="Arial" charset="0"/>
              </a:rPr>
              <a:t>er Month</a:t>
            </a:r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841" y="5009333"/>
            <a:ext cx="3465573" cy="10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13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24149" y="274638"/>
            <a:ext cx="8229600" cy="659719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Other JHA Banks Are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14400"/>
            <a:ext cx="8748712" cy="5649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Capital Bank – Raleigh, NC</a:t>
            </a:r>
          </a:p>
          <a:p>
            <a:pPr marL="0" indent="0">
              <a:buFont typeface="Arial" charset="0"/>
              <a:buNone/>
              <a:defRPr/>
            </a:pPr>
            <a:endParaRPr lang="en-US" sz="5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Goals		Increase E-Statements                                                     					Increase POS Activity                                                						Increase Direct Deposit                                                     					ATM Usage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Incentive 	Provide 40% Service Fee Refund with </a:t>
            </a:r>
            <a:r>
              <a:rPr lang="en-US" sz="2000" dirty="0"/>
              <a:t>D</a:t>
            </a:r>
            <a:r>
              <a:rPr lang="en-US" sz="2000" dirty="0" smtClean="0"/>
              <a:t>ebit Card Activity and 				Direct Deposit Minimums.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Results 	Debit Card </a:t>
            </a:r>
            <a:r>
              <a:rPr lang="en-US" sz="2000" dirty="0"/>
              <a:t>R</a:t>
            </a:r>
            <a:r>
              <a:rPr lang="en-US" sz="2000" dirty="0" smtClean="0"/>
              <a:t>ate Increased from 4 Transactions/Month to 12. 				Debit Income is $13 Higher Per Reward Account Over a 9 					Month Period.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77" y="4831405"/>
            <a:ext cx="3219048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68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546"/>
            <a:ext cx="8229600" cy="5051618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altLang="en-US" dirty="0" smtClean="0"/>
              <a:t>Bank of Maine – Portland, ME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sz="2000" dirty="0" smtClean="0"/>
              <a:t>Goal 		Grow Accounts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Qualifiers 	2 Bill </a:t>
            </a:r>
            <a:r>
              <a:rPr lang="en-US" sz="2000" dirty="0"/>
              <a:t>P</a:t>
            </a:r>
            <a:r>
              <a:rPr lang="en-US" sz="2000" dirty="0" smtClean="0"/>
              <a:t>ays, Direct Deposit, 12 Debit PINS, E-Statements</a:t>
            </a:r>
            <a:endParaRPr lang="en-US" alt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en-US" sz="2000" dirty="0" smtClean="0"/>
              <a:t>Results 	</a:t>
            </a:r>
            <a:r>
              <a:rPr lang="en-US" sz="2000" dirty="0" smtClean="0"/>
              <a:t>Added </a:t>
            </a:r>
            <a:r>
              <a:rPr lang="en-US" sz="2000" dirty="0"/>
              <a:t>5000 </a:t>
            </a:r>
            <a:r>
              <a:rPr lang="en-US" sz="2000" dirty="0" smtClean="0"/>
              <a:t>New Accounts </a:t>
            </a:r>
            <a:r>
              <a:rPr lang="en-US" sz="2000" dirty="0"/>
              <a:t>in 9 </a:t>
            </a:r>
            <a:r>
              <a:rPr lang="en-US" sz="2000" dirty="0" smtClean="0"/>
              <a:t>Months </a:t>
            </a:r>
            <a:r>
              <a:rPr lang="en-US" sz="2000" dirty="0"/>
              <a:t>- +</a:t>
            </a:r>
            <a:r>
              <a:rPr lang="en-US" sz="2000" dirty="0" smtClean="0"/>
              <a:t>10%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* Bank of Maine was acquired in 2015 by JHA customer  Camden National. After research and comparison it was found Promise Checking was more profitable than any other Camden consumer product. 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464" y="2941876"/>
            <a:ext cx="2409072" cy="6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24149" y="274638"/>
            <a:ext cx="8229600" cy="659719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Other JHA Banks Are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14400"/>
            <a:ext cx="8748712" cy="5649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Extraco Banks – Temple, TX</a:t>
            </a:r>
          </a:p>
          <a:p>
            <a:pPr marL="0" indent="0">
              <a:buFont typeface="Arial" charset="0"/>
              <a:buNone/>
              <a:defRPr/>
            </a:pPr>
            <a:endParaRPr lang="en-US" sz="500" dirty="0" smtClean="0"/>
          </a:p>
          <a:p>
            <a:pPr marL="0" indent="0">
              <a:buNone/>
              <a:defRPr/>
            </a:pPr>
            <a:r>
              <a:rPr lang="en-US" sz="2000" dirty="0" smtClean="0"/>
              <a:t>Goals	</a:t>
            </a:r>
            <a:r>
              <a:rPr lang="en-US" sz="2000" dirty="0"/>
              <a:t>	</a:t>
            </a:r>
            <a:r>
              <a:rPr lang="en-US" sz="2000" dirty="0" smtClean="0">
                <a:latin typeface="Arial" charset="0"/>
                <a:cs typeface="Arial" charset="0"/>
              </a:rPr>
              <a:t>Build profitability in retail and small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                   business checking. Provide a merchant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                   funded cash back rewards incentive.</a:t>
            </a:r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Incentive 	</a:t>
            </a:r>
            <a:r>
              <a:rPr lang="en-US" sz="2000" dirty="0" smtClean="0">
                <a:latin typeface="Arial" charset="0"/>
                <a:cs typeface="Arial" charset="0"/>
              </a:rPr>
              <a:t>Cash Back </a:t>
            </a:r>
            <a:r>
              <a:rPr lang="en-US" sz="2000" dirty="0">
                <a:latin typeface="Arial" charset="0"/>
                <a:cs typeface="Arial" charset="0"/>
              </a:rPr>
              <a:t>for </a:t>
            </a:r>
            <a:r>
              <a:rPr lang="en-US" sz="2000" dirty="0" smtClean="0">
                <a:latin typeface="Arial" charset="0"/>
                <a:cs typeface="Arial" charset="0"/>
              </a:rPr>
              <a:t>Consumer Customers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                   if a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Debit Card </a:t>
            </a:r>
            <a:r>
              <a:rPr lang="en-US" sz="2000" dirty="0">
                <a:latin typeface="Arial" charset="0"/>
                <a:cs typeface="Arial" charset="0"/>
              </a:rPr>
              <a:t>is </a:t>
            </a:r>
            <a:r>
              <a:rPr lang="en-US" sz="2000" dirty="0" smtClean="0">
                <a:latin typeface="Arial" charset="0"/>
                <a:cs typeface="Arial" charset="0"/>
              </a:rPr>
              <a:t>Used </a:t>
            </a:r>
            <a:r>
              <a:rPr lang="en-US" sz="2000" dirty="0">
                <a:latin typeface="Arial" charset="0"/>
                <a:cs typeface="Arial" charset="0"/>
              </a:rPr>
              <a:t>at a </a:t>
            </a:r>
            <a:r>
              <a:rPr lang="en-US" sz="2000" dirty="0" smtClean="0">
                <a:latin typeface="Arial" charset="0"/>
                <a:cs typeface="Arial" charset="0"/>
              </a:rPr>
              <a:t>Local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                   Business.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(</a:t>
            </a:r>
            <a:r>
              <a:rPr lang="en-US" sz="2000" dirty="0" err="1" smtClean="0">
                <a:latin typeface="Arial" charset="0"/>
                <a:cs typeface="Arial" charset="0"/>
              </a:rPr>
              <a:t>ExtraRewards</a:t>
            </a:r>
            <a:r>
              <a:rPr lang="en-US" sz="2000" dirty="0" smtClean="0">
                <a:latin typeface="Arial" charset="0"/>
                <a:cs typeface="Arial" charset="0"/>
              </a:rPr>
              <a:t> Program)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Results 	11% </a:t>
            </a:r>
            <a:r>
              <a:rPr lang="en-US" sz="2000" dirty="0" smtClean="0">
                <a:latin typeface="Arial" charset="0"/>
                <a:cs typeface="Arial" charset="0"/>
              </a:rPr>
              <a:t>Increase </a:t>
            </a:r>
            <a:r>
              <a:rPr lang="en-US" sz="2000" dirty="0">
                <a:latin typeface="Arial" charset="0"/>
                <a:cs typeface="Arial" charset="0"/>
              </a:rPr>
              <a:t>in </a:t>
            </a:r>
            <a:r>
              <a:rPr lang="en-US" sz="2000" dirty="0" smtClean="0">
                <a:latin typeface="Arial" charset="0"/>
                <a:cs typeface="Arial" charset="0"/>
              </a:rPr>
              <a:t>annual Debit Card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                    Interchange Income. 	       		                							</a:t>
            </a:r>
            <a:r>
              <a:rPr lang="en-US" sz="2000" smtClean="0">
                <a:latin typeface="Arial" charset="0"/>
                <a:cs typeface="Arial" charset="0"/>
              </a:rPr>
              <a:t>200</a:t>
            </a:r>
            <a:r>
              <a:rPr lang="en-US" sz="2000" dirty="0" smtClean="0">
                <a:latin typeface="Arial" charset="0"/>
                <a:cs typeface="Arial" charset="0"/>
              </a:rPr>
              <a:t>+ Commercial Customers 										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      Signed Up </a:t>
            </a:r>
            <a:r>
              <a:rPr lang="en-US" sz="2000" dirty="0">
                <a:latin typeface="Arial" charset="0"/>
                <a:cs typeface="Arial" charset="0"/>
              </a:rPr>
              <a:t>for </a:t>
            </a:r>
            <a:r>
              <a:rPr lang="en-US" sz="2000" dirty="0" smtClean="0">
                <a:latin typeface="Arial" charset="0"/>
                <a:cs typeface="Arial" charset="0"/>
              </a:rPr>
              <a:t>the Program 												Increased Business &amp; Advertising 										Exposure for Commercial Customers.									Increased Business &amp; Customer Loyalty</a:t>
            </a:r>
            <a:r>
              <a:rPr lang="en-US" sz="2000" dirty="0">
                <a:latin typeface="Arial" charset="0"/>
                <a:cs typeface="Arial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33" y="2112157"/>
            <a:ext cx="2429218" cy="3454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469" y="1114889"/>
            <a:ext cx="2650482" cy="7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01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33260" y="274638"/>
            <a:ext cx="8353540" cy="659719"/>
          </a:xfrm>
        </p:spPr>
        <p:txBody>
          <a:bodyPr/>
          <a:lstStyle/>
          <a:p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Saylent’s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Advisory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935160"/>
            <a:ext cx="8477480" cy="505161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dirty="0"/>
              <a:t>Advisory Services</a:t>
            </a:r>
          </a:p>
          <a:p>
            <a:pPr>
              <a:defRPr/>
            </a:pPr>
            <a:r>
              <a:rPr lang="en-US" sz="2000" dirty="0" smtClean="0"/>
              <a:t>Product Strategy Assessment</a:t>
            </a:r>
          </a:p>
          <a:p>
            <a:pPr lvl="1">
              <a:defRPr/>
            </a:pPr>
            <a:r>
              <a:rPr lang="en-US" sz="2000" dirty="0" smtClean="0"/>
              <a:t>Analysis of bank performance, market opportunities, competition, </a:t>
            </a:r>
            <a:r>
              <a:rPr lang="en-US" sz="2000" dirty="0"/>
              <a:t>&amp;</a:t>
            </a:r>
            <a:r>
              <a:rPr lang="en-US" sz="2000" dirty="0" smtClean="0"/>
              <a:t> customer data driving a set of custom product recommendations.</a:t>
            </a:r>
          </a:p>
          <a:p>
            <a:pPr lvl="1">
              <a:defRPr/>
            </a:pPr>
            <a:r>
              <a:rPr lang="en-US" sz="2000" dirty="0" smtClean="0"/>
              <a:t>Products are tuned to each bank and their unique needs.</a:t>
            </a:r>
          </a:p>
          <a:p>
            <a:pPr>
              <a:defRPr/>
            </a:pPr>
            <a:r>
              <a:rPr lang="en-US" sz="2000" dirty="0" smtClean="0"/>
              <a:t>Product Launch Plan</a:t>
            </a:r>
          </a:p>
          <a:p>
            <a:pPr lvl="1">
              <a:defRPr/>
            </a:pPr>
            <a:r>
              <a:rPr lang="en-US" sz="2000" dirty="0" smtClean="0"/>
              <a:t>Detailed document outlining all tasks involved in a complete successful product introduction.</a:t>
            </a:r>
          </a:p>
          <a:p>
            <a:pPr lvl="1">
              <a:defRPr/>
            </a:pPr>
            <a:r>
              <a:rPr lang="en-US" sz="2000" dirty="0" smtClean="0"/>
              <a:t>May include a turnkey executive summary or business case for the bank to deliver to their management or product committee.</a:t>
            </a:r>
          </a:p>
          <a:p>
            <a:pPr>
              <a:defRPr/>
            </a:pPr>
            <a:r>
              <a:rPr lang="en-US" sz="2000" dirty="0" smtClean="0"/>
              <a:t>Ongoing Reviews</a:t>
            </a:r>
          </a:p>
          <a:p>
            <a:pPr lvl="1">
              <a:defRPr/>
            </a:pPr>
            <a:r>
              <a:rPr lang="en-US" sz="2000" dirty="0" smtClean="0"/>
              <a:t>Quarterly reviews of product performance, identifying areas for improvement.</a:t>
            </a:r>
          </a:p>
          <a:p>
            <a:pPr lvl="1">
              <a:defRPr/>
            </a:pPr>
            <a:r>
              <a:rPr lang="en-US" sz="2000" dirty="0" smtClean="0"/>
              <a:t>Reports use R360 to analyze customer behavior </a:t>
            </a:r>
            <a:r>
              <a:rPr lang="en-US" sz="2000" dirty="0"/>
              <a:t>&amp;</a:t>
            </a:r>
            <a:r>
              <a:rPr lang="en-US" sz="2000" dirty="0" smtClean="0"/>
              <a:t> convert to an ongoing ROI to support the continued use of the product.</a:t>
            </a:r>
          </a:p>
          <a:p>
            <a:pPr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33260" y="274638"/>
            <a:ext cx="8353540" cy="659719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 TO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24" y="1058422"/>
            <a:ext cx="8477480" cy="505161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Banking &amp;</a:t>
            </a:r>
            <a:r>
              <a:rPr lang="en-US" dirty="0" smtClean="0"/>
              <a:t> </a:t>
            </a:r>
            <a:r>
              <a:rPr lang="en-US" dirty="0"/>
              <a:t>Reward Experts</a:t>
            </a:r>
          </a:p>
          <a:p>
            <a:pPr>
              <a:defRPr/>
            </a:pPr>
            <a:r>
              <a:rPr lang="en-US" sz="2000" dirty="0"/>
              <a:t>Independent Assessment of Market Situation/Opportunities</a:t>
            </a:r>
          </a:p>
          <a:p>
            <a:pPr>
              <a:defRPr/>
            </a:pPr>
            <a:r>
              <a:rPr lang="en-US" sz="2000" dirty="0"/>
              <a:t>Discuss Your Objectives and Desired Direction</a:t>
            </a:r>
          </a:p>
          <a:p>
            <a:pPr>
              <a:defRPr/>
            </a:pPr>
            <a:r>
              <a:rPr lang="en-US" sz="2000" dirty="0"/>
              <a:t>Provide Guidance and Advice on Best Practices</a:t>
            </a:r>
          </a:p>
          <a:p>
            <a:pPr>
              <a:defRPr/>
            </a:pPr>
            <a:r>
              <a:rPr lang="en-US" sz="2000" dirty="0"/>
              <a:t>Manage Implementation Timeline</a:t>
            </a:r>
          </a:p>
          <a:p>
            <a:pPr>
              <a:defRPr/>
            </a:pPr>
            <a:r>
              <a:rPr lang="en-US" sz="2000" dirty="0"/>
              <a:t>Training on the System</a:t>
            </a:r>
          </a:p>
          <a:p>
            <a:pPr>
              <a:defRPr/>
            </a:pPr>
            <a:r>
              <a:rPr lang="en-US" sz="2000" dirty="0"/>
              <a:t>Ongoing Consultative Services</a:t>
            </a: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33260" y="274638"/>
            <a:ext cx="8353540" cy="659719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24" y="1058422"/>
            <a:ext cx="8477480" cy="505161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New Marketing Power</a:t>
            </a:r>
          </a:p>
          <a:p>
            <a:pPr>
              <a:defRPr/>
            </a:pPr>
            <a:r>
              <a:rPr lang="en-US" sz="2000" dirty="0" smtClean="0"/>
              <a:t>Creating Stronger, More Profitable Relationships</a:t>
            </a:r>
          </a:p>
          <a:p>
            <a:pPr>
              <a:defRPr/>
            </a:pPr>
            <a:r>
              <a:rPr lang="en-US" sz="2000" dirty="0" smtClean="0"/>
              <a:t>Attracting New Customers from Desired Segments</a:t>
            </a:r>
          </a:p>
          <a:p>
            <a:pPr>
              <a:defRPr/>
            </a:pPr>
            <a:r>
              <a:rPr lang="en-US" sz="2000" dirty="0" smtClean="0"/>
              <a:t>Promoting Efficiency in Customer Banking Behaviors</a:t>
            </a:r>
          </a:p>
          <a:p>
            <a:pPr>
              <a:defRPr/>
            </a:pPr>
            <a:r>
              <a:rPr lang="en-US" sz="2000" dirty="0" smtClean="0"/>
              <a:t>Drive More Profitable Behavior, Producing the Desired Results</a:t>
            </a:r>
          </a:p>
          <a:p>
            <a:pPr>
              <a:defRPr/>
            </a:pPr>
            <a:r>
              <a:rPr lang="en-US" sz="2000" dirty="0" smtClean="0"/>
              <a:t>Design Programs that Differentiate your Accounts from the Competition</a:t>
            </a:r>
            <a:endParaRPr lang="en-US" sz="14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458200" cy="53657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Xperience</a:t>
            </a:r>
            <a:r>
              <a:rPr lang="en-US" sz="3200" dirty="0" smtClean="0">
                <a:solidFill>
                  <a:schemeClr val="tx1"/>
                </a:solidFill>
              </a:rPr>
              <a:t> Overview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DC77-4EA8-314C-A04D-680F4B7DC1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Xperience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267200"/>
          </a:xfrm>
        </p:spPr>
        <p:txBody>
          <a:bodyPr/>
          <a:lstStyle/>
          <a:p>
            <a:r>
              <a:rPr lang="en-US" dirty="0" smtClean="0"/>
              <a:t>Modernization of Jack Henry Products</a:t>
            </a:r>
          </a:p>
          <a:p>
            <a:r>
              <a:rPr lang="en-US" dirty="0" smtClean="0"/>
              <a:t>Attractive</a:t>
            </a:r>
            <a:r>
              <a:rPr lang="en-US" dirty="0"/>
              <a:t>, functional and flexible presentation system.</a:t>
            </a:r>
          </a:p>
          <a:p>
            <a:r>
              <a:rPr lang="en-US" dirty="0" smtClean="0"/>
              <a:t>Provides a common </a:t>
            </a:r>
            <a:r>
              <a:rPr lang="en-US" dirty="0"/>
              <a:t>look and feel expected by all </a:t>
            </a:r>
            <a:r>
              <a:rPr lang="en-US" dirty="0" smtClean="0"/>
              <a:t>products.</a:t>
            </a:r>
          </a:p>
          <a:p>
            <a:r>
              <a:rPr lang="en-US" dirty="0" smtClean="0"/>
              <a:t>Provides the </a:t>
            </a:r>
            <a:r>
              <a:rPr lang="en-US" dirty="0"/>
              <a:t>end-user </a:t>
            </a:r>
            <a:r>
              <a:rPr lang="en-US" dirty="0" smtClean="0"/>
              <a:t>a consistent experience.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458200" cy="5365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Relationship 360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6400800" cy="86158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Sarah Dyess, Product Marketing Specialist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 5,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DC77-4EA8-314C-A04D-680F4B7DC1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Xperience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Products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143000"/>
            <a:ext cx="8458200" cy="4267200"/>
          </a:xfrm>
        </p:spPr>
        <p:txBody>
          <a:bodyPr/>
          <a:lstStyle/>
          <a:p>
            <a:r>
              <a:rPr lang="en-US" dirty="0" err="1" smtClean="0"/>
              <a:t>SilverLake</a:t>
            </a:r>
            <a:r>
              <a:rPr lang="en-US" dirty="0" smtClean="0"/>
              <a:t> Core</a:t>
            </a:r>
          </a:p>
          <a:p>
            <a:r>
              <a:rPr lang="en-US" dirty="0" smtClean="0"/>
              <a:t>Teller</a:t>
            </a:r>
          </a:p>
          <a:p>
            <a:r>
              <a:rPr lang="en-US" dirty="0" err="1" smtClean="0"/>
              <a:t>OnBoard</a:t>
            </a:r>
            <a:r>
              <a:rPr lang="en-US" dirty="0" smtClean="0"/>
              <a:t> Deposits</a:t>
            </a:r>
          </a:p>
          <a:p>
            <a:r>
              <a:rPr lang="en-US" dirty="0" smtClean="0"/>
              <a:t>Call Center</a:t>
            </a:r>
          </a:p>
          <a:p>
            <a:r>
              <a:rPr lang="en-US" dirty="0" err="1" smtClean="0"/>
              <a:t>Synapsys</a:t>
            </a:r>
            <a:r>
              <a:rPr lang="en-US" dirty="0" smtClean="0"/>
              <a:t>, CRM</a:t>
            </a:r>
          </a:p>
          <a:p>
            <a:r>
              <a:rPr lang="en-US" dirty="0" smtClean="0"/>
              <a:t>4|Sight</a:t>
            </a:r>
          </a:p>
          <a:p>
            <a:r>
              <a:rPr lang="en-US" dirty="0" smtClean="0"/>
              <a:t>Synergy</a:t>
            </a:r>
          </a:p>
          <a:p>
            <a:r>
              <a:rPr lang="en-US" dirty="0" smtClean="0"/>
              <a:t>Enterprise Workflow</a:t>
            </a:r>
          </a:p>
          <a:p>
            <a:r>
              <a:rPr lang="en-US" dirty="0" err="1" smtClean="0"/>
              <a:t>PowerOn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A GREEN SCREEN CUSTOMER INQUIRY HERE</a:t>
            </a:r>
            <a:endParaRPr lang="en-US" dirty="0"/>
          </a:p>
        </p:txBody>
      </p:sp>
      <p:pic>
        <p:nvPicPr>
          <p:cNvPr id="3075" name="Picture 3" descr="C:\Users\emily_s\Desktop\10-10-2013 4-57-31 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4773" r="5140" b="5359"/>
          <a:stretch/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screen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" y="0"/>
            <a:ext cx="913759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9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48013" y="2133600"/>
            <a:ext cx="7772400" cy="488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549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i="1" dirty="0" err="1" smtClean="0">
                <a:solidFill>
                  <a:schemeClr val="tx1"/>
                </a:solidFill>
              </a:rPr>
              <a:t>jha</a:t>
            </a:r>
            <a:r>
              <a:rPr lang="en-US" sz="3200" dirty="0" err="1" smtClean="0">
                <a:solidFill>
                  <a:schemeClr val="tx1"/>
                </a:solidFill>
              </a:rPr>
              <a:t>Enterprise</a:t>
            </a:r>
            <a:r>
              <a:rPr lang="en-US" sz="3200" dirty="0" smtClean="0">
                <a:solidFill>
                  <a:schemeClr val="tx1"/>
                </a:solidFill>
              </a:rPr>
              <a:t> Workflow (EWF)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 smtClean="0"/>
              <a:t>jha</a:t>
            </a:r>
            <a:r>
              <a:rPr lang="en-US" sz="3200" dirty="0" err="1" smtClean="0"/>
              <a:t>Enterprise</a:t>
            </a:r>
            <a:r>
              <a:rPr lang="en-US" sz="3200" dirty="0" smtClean="0"/>
              <a:t> </a:t>
            </a:r>
            <a:r>
              <a:rPr lang="en-US" sz="3200" dirty="0"/>
              <a:t>Workflow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jhaEnterprise</a:t>
            </a:r>
            <a:r>
              <a:rPr lang="en-US" sz="2400" dirty="0" smtClean="0"/>
              <a:t> Workflow simplifies business processes by fully automating, streamlining, and standardizing any procedures that involve multiple steps, individuals, groups, departments, and systems.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Supports virtually any process that is performed with a series of consistent steps; automatically routing assignments based on established credentials, permission levels, and availability. 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687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Benefits of </a:t>
            </a:r>
            <a:r>
              <a:rPr lang="en-US" sz="3200" i="1" dirty="0" err="1" smtClean="0"/>
              <a:t>jha</a:t>
            </a:r>
            <a:r>
              <a:rPr lang="en-US" sz="3200" dirty="0" err="1" smtClean="0"/>
              <a:t>Enterprise</a:t>
            </a:r>
            <a:r>
              <a:rPr lang="en-US" sz="3200" dirty="0" smtClean="0"/>
              <a:t> </a:t>
            </a:r>
            <a:r>
              <a:rPr lang="en-US" sz="3200" dirty="0"/>
              <a:t>Workflow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en-US" sz="2400" dirty="0" smtClean="0"/>
              <a:t>Integration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sz="2400" dirty="0"/>
              <a:t>Standardize business processes and </a:t>
            </a:r>
            <a:r>
              <a:rPr lang="en-US" sz="2400" dirty="0" smtClean="0"/>
              <a:t>procedures</a:t>
            </a:r>
            <a:endParaRPr lang="en-US" sz="2400" dirty="0"/>
          </a:p>
          <a:p>
            <a:pPr>
              <a:buFont typeface="Arial" panose="020B0604020202020204" pitchFamily="34" charset="0"/>
              <a:buChar char="−"/>
            </a:pPr>
            <a:r>
              <a:rPr lang="en-US" sz="2400" dirty="0"/>
              <a:t>Streamline information access and distribution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sz="2400" dirty="0"/>
              <a:t>Improve operating efficiencies while reducing </a:t>
            </a:r>
            <a:r>
              <a:rPr lang="en-US" sz="2400" dirty="0" smtClean="0"/>
              <a:t>costs</a:t>
            </a:r>
            <a:endParaRPr lang="en-US" sz="2400" dirty="0"/>
          </a:p>
          <a:p>
            <a:pPr>
              <a:buFont typeface="Arial" panose="020B0604020202020204" pitchFamily="34" charset="0"/>
              <a:buChar char="−"/>
            </a:pPr>
            <a:r>
              <a:rPr lang="en-US" sz="2400" dirty="0"/>
              <a:t>Enhance response time and service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sz="2400" dirty="0"/>
              <a:t>Distribute work </a:t>
            </a:r>
            <a:r>
              <a:rPr lang="en-US" sz="2400" dirty="0" smtClean="0"/>
              <a:t>automatically, while ensuring accountability and measurement </a:t>
            </a:r>
            <a:endParaRPr lang="en-US" sz="2400" dirty="0"/>
          </a:p>
          <a:p>
            <a:pPr>
              <a:buFont typeface="Arial" panose="020B0604020202020204" pitchFamily="34" charset="0"/>
              <a:buChar char="−"/>
            </a:pPr>
            <a:r>
              <a:rPr lang="en-US" sz="2400" dirty="0"/>
              <a:t>Support linear and/or parallel work processing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826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86" y="283397"/>
            <a:ext cx="8443313" cy="434810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Workflow Business Process Example</a:t>
            </a:r>
            <a:endParaRPr lang="en-US" sz="32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1189037"/>
          <a:ext cx="6553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36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65"/>
    </mc:Choice>
    <mc:Fallback xmlns="">
      <p:transition spd="slow" advTm="8296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Workflow Death Certificate Example</a:t>
            </a:r>
            <a:endParaRPr lang="en-US" sz="32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1189037"/>
          <a:ext cx="6553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58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65"/>
    </mc:Choice>
    <mc:Fallback xmlns="">
      <p:transition spd="slow" advTm="8296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6781800" cy="53657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OnBoard</a:t>
            </a:r>
            <a:r>
              <a:rPr lang="en-US" sz="3200" dirty="0" smtClean="0">
                <a:solidFill>
                  <a:schemeClr val="tx1"/>
                </a:solidFill>
              </a:rPr>
              <a:t> Deposits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Deposit Origination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33AC-AD71-9741-AB09-1B042E9E67C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73517" y="1186543"/>
            <a:ext cx="8077200" cy="4095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CRM (</a:t>
            </a:r>
            <a:r>
              <a:rPr lang="en-US" sz="2000" dirty="0" err="1" smtClean="0">
                <a:latin typeface="Arial" charset="0"/>
                <a:cs typeface="Arial" charset="0"/>
              </a:rPr>
              <a:t>Synapsys</a:t>
            </a:r>
            <a:r>
              <a:rPr lang="en-US" sz="2000" dirty="0" smtClean="0">
                <a:latin typeface="Arial" charset="0"/>
                <a:cs typeface="Arial" charset="0"/>
              </a:rPr>
              <a:t>) Referral</a:t>
            </a:r>
          </a:p>
          <a:p>
            <a:pPr marL="0" indent="0" eaLnBrk="1" hangingPunct="1">
              <a:buNone/>
              <a:defRPr/>
            </a:pPr>
            <a:endParaRPr lang="en-US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1323975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9FBAF51-74F7-4183-9CA9-50757E1008F4}" type="slidenum">
              <a:rPr lang="en-US" sz="1000" b="0">
                <a:solidFill>
                  <a:srgbClr val="CCECFF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29</a:t>
            </a:fld>
            <a:endParaRPr lang="en-US" sz="1000" b="0">
              <a:solidFill>
                <a:srgbClr val="CCEC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188" y="1981199"/>
            <a:ext cx="8077200" cy="15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Identity Verification Inquiry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OFAC Verification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Check Ordering Interface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ATM / Debit Card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AFT / ACH / Sweeps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Combined Statements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Internet Banking (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NetTeller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BSA Integration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9845" y="3352800"/>
            <a:ext cx="807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Document Imaging / </a:t>
            </a:r>
            <a:r>
              <a:rPr lang="en-US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eSignature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Capture (Synergy)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6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Teller Funding (SilverLake Teller) and Signature Inquiry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6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Internet Banking (</a:t>
            </a:r>
            <a:r>
              <a:rPr lang="en-US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NetTeller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Inquiry/Activity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6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Mobile Banking (</a:t>
            </a:r>
            <a:r>
              <a:rPr lang="en-US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goDough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Inquiry/Activity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6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SilverLake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Inquiry and Document Imaging Inquiry (Synergy)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887" y="1633108"/>
            <a:ext cx="8077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Deposit Platform (</a:t>
            </a:r>
            <a:r>
              <a:rPr lang="en-US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OnBoard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Deposits)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2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Relationship 360</a:t>
            </a:r>
          </a:p>
          <a:p>
            <a:r>
              <a:rPr lang="en-US" dirty="0" smtClean="0"/>
              <a:t>Benefits to Your Bank</a:t>
            </a:r>
          </a:p>
          <a:p>
            <a:r>
              <a:rPr lang="en-US" dirty="0" smtClean="0"/>
              <a:t>Summary of Features</a:t>
            </a:r>
          </a:p>
          <a:p>
            <a:r>
              <a:rPr lang="en-US" dirty="0" smtClean="0"/>
              <a:t>Live Demo</a:t>
            </a:r>
          </a:p>
          <a:p>
            <a:r>
              <a:rPr lang="en-US" dirty="0" smtClean="0"/>
              <a:t>Customer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40663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86" y="320139"/>
            <a:ext cx="8131215" cy="434810"/>
          </a:xfrm>
        </p:spPr>
        <p:txBody>
          <a:bodyPr>
            <a:noAutofit/>
          </a:bodyPr>
          <a:lstStyle/>
          <a:p>
            <a:r>
              <a:rPr lang="en-US" sz="3200" dirty="0" smtClean="0"/>
              <a:t>Features of </a:t>
            </a:r>
            <a:r>
              <a:rPr lang="en-US" sz="3200" dirty="0" err="1" smtClean="0"/>
              <a:t>OnBoard</a:t>
            </a:r>
            <a:r>
              <a:rPr lang="en-US" sz="3200" dirty="0" smtClean="0"/>
              <a:t> Deposits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4469181"/>
            <a:ext cx="8229600" cy="362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OnBoard</a:t>
            </a:r>
            <a:r>
              <a:rPr lang="en-US" sz="2000" dirty="0" smtClean="0"/>
              <a:t> Product Roadmap for Integration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4831272"/>
            <a:ext cx="7822562" cy="77485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CRM (</a:t>
            </a:r>
            <a:r>
              <a:rPr lang="en-US" sz="1600" dirty="0" err="1" smtClean="0">
                <a:solidFill>
                  <a:schemeClr val="tx1"/>
                </a:solidFill>
              </a:rPr>
              <a:t>Synapsys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err="1" smtClean="0">
                <a:solidFill>
                  <a:schemeClr val="tx1"/>
                </a:solidFill>
              </a:rPr>
              <a:t>jhaIDScan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Maintenance Integration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err="1" smtClean="0">
                <a:solidFill>
                  <a:schemeClr val="tx1"/>
                </a:solidFill>
              </a:rPr>
              <a:t>jhaEnterprise</a:t>
            </a:r>
            <a:r>
              <a:rPr lang="en-US" sz="1600" dirty="0" smtClean="0">
                <a:solidFill>
                  <a:schemeClr val="tx1"/>
                </a:solidFill>
              </a:rPr>
              <a:t> Workflow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Branch Anywhere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603829"/>
            <a:ext cx="7670162" cy="63171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Synergy </a:t>
            </a:r>
            <a:r>
              <a:rPr lang="en-US" sz="1600" dirty="0" err="1" smtClean="0">
                <a:solidFill>
                  <a:schemeClr val="tx1"/>
                </a:solidFill>
              </a:rPr>
              <a:t>eSign</a:t>
            </a:r>
            <a:r>
              <a:rPr lang="en-US" sz="1600" dirty="0" smtClean="0">
                <a:solidFill>
                  <a:schemeClr val="tx1"/>
                </a:solidFill>
              </a:rPr>
              <a:t>™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err="1" smtClean="0">
                <a:solidFill>
                  <a:schemeClr val="tx1"/>
                </a:solidFill>
              </a:rPr>
              <a:t>YellowHammer</a:t>
            </a:r>
            <a:r>
              <a:rPr lang="en-US" sz="1600" dirty="0" smtClean="0">
                <a:solidFill>
                  <a:schemeClr val="tx1"/>
                </a:solidFill>
              </a:rPr>
              <a:t> BSA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err="1" smtClean="0">
                <a:solidFill>
                  <a:schemeClr val="tx1"/>
                </a:solidFill>
              </a:rPr>
              <a:t>PassPort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Customer Verification with </a:t>
            </a:r>
            <a:r>
              <a:rPr lang="en-US" sz="1600" dirty="0" err="1" smtClean="0">
                <a:solidFill>
                  <a:schemeClr val="tx1"/>
                </a:solidFill>
              </a:rPr>
              <a:t>ChexSystems</a:t>
            </a:r>
            <a:r>
              <a:rPr lang="en-US" sz="1600" dirty="0" smtClean="0">
                <a:solidFill>
                  <a:schemeClr val="tx1"/>
                </a:solidFill>
              </a:rPr>
              <a:t> or Deluxe Detect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Check Vendor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886" y="884277"/>
            <a:ext cx="8617899" cy="2544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OnBoard</a:t>
            </a:r>
            <a:r>
              <a:rPr lang="en-US" b="0" dirty="0" smtClean="0">
                <a:solidFill>
                  <a:schemeClr val="tx1"/>
                </a:solidFill>
              </a:rPr>
              <a:t> Deposits features a customer centric process where account opening input is based on type of transaction and data required to complete in a timely and compliant manner.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200" b="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b="0" dirty="0" smtClean="0">
                <a:solidFill>
                  <a:schemeClr val="tx1"/>
                </a:solidFill>
              </a:rPr>
              <a:t>Supports compliance based dynamic forms from </a:t>
            </a:r>
            <a:r>
              <a:rPr lang="en-US" b="0" dirty="0" err="1" smtClean="0">
                <a:solidFill>
                  <a:schemeClr val="tx1"/>
                </a:solidFill>
              </a:rPr>
              <a:t>CSi</a:t>
            </a:r>
            <a:r>
              <a:rPr lang="en-US" b="0" dirty="0" smtClean="0">
                <a:solidFill>
                  <a:schemeClr val="tx1"/>
                </a:solidFill>
              </a:rPr>
              <a:t> and WKFS.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200" b="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b="0" dirty="0" smtClean="0">
                <a:solidFill>
                  <a:schemeClr val="tx1"/>
                </a:solidFill>
              </a:rPr>
              <a:t>Provides interest calculators, quick links, and quick documents in a single sign-on environment to make users efficient and able to deliver a positive customer experience.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b="0" dirty="0" smtClean="0">
                <a:solidFill>
                  <a:schemeClr val="tx1"/>
                </a:solidFill>
              </a:rPr>
              <a:t>Complementary </a:t>
            </a:r>
            <a:r>
              <a:rPr lang="en-US" b="0" dirty="0">
                <a:solidFill>
                  <a:schemeClr val="tx1"/>
                </a:solidFill>
              </a:rPr>
              <a:t>Interfaces (via </a:t>
            </a:r>
            <a:r>
              <a:rPr lang="en-US" b="0" dirty="0" err="1">
                <a:solidFill>
                  <a:schemeClr val="tx1"/>
                </a:solidFill>
              </a:rPr>
              <a:t>jXchange</a:t>
            </a:r>
            <a:r>
              <a:rPr lang="en-US" b="0" dirty="0">
                <a:solidFill>
                  <a:schemeClr val="tx1"/>
                </a:solidFill>
              </a:rPr>
              <a:t>™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StreamLine</a:t>
            </a:r>
            <a:r>
              <a:rPr lang="en-US" sz="3200" dirty="0" smtClean="0"/>
              <a:t> vs </a:t>
            </a:r>
            <a:r>
              <a:rPr lang="en-US" sz="3200" dirty="0" err="1" smtClean="0"/>
              <a:t>OnBoard</a:t>
            </a:r>
            <a:r>
              <a:rPr lang="en-US" sz="3200" dirty="0" smtClean="0"/>
              <a:t> Deposits</a:t>
            </a:r>
            <a:endParaRPr lang="en-US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887" y="1160563"/>
            <a:ext cx="5020256" cy="3634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Streamline Deposits				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Static forms 				</a:t>
            </a:r>
            <a:endParaRPr lang="en-US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Mainframe based					</a:t>
            </a:r>
            <a:endParaRPr lang="en-US" sz="105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Bank determines forms			</a:t>
            </a:r>
            <a:endParaRPr lang="en-US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Form updates manually	</a:t>
            </a:r>
            <a:endParaRPr lang="en-US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Integration with core, others 				</a:t>
            </a:r>
          </a:p>
          <a:p>
            <a:pPr marL="0" indent="0">
              <a:buFont typeface="Arial"/>
              <a:buNone/>
            </a:pPr>
            <a:endParaRPr lang="en-US" sz="700" dirty="0" smtClean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08309" y="1160563"/>
            <a:ext cx="3687909" cy="582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OnBoard</a:t>
            </a:r>
            <a:r>
              <a:rPr lang="en-US" sz="2400" dirty="0" smtClean="0">
                <a:solidFill>
                  <a:schemeClr val="tx1"/>
                </a:solidFill>
              </a:rPr>
              <a:t> Deposits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Dynamic forms</a:t>
            </a:r>
            <a:endParaRPr lang="en-US" sz="105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Xperience based </a:t>
            </a:r>
            <a:endParaRPr lang="en-US" sz="105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System determines forms</a:t>
            </a:r>
            <a:endParaRPr lang="en-US" sz="105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Form updates automatically</a:t>
            </a:r>
            <a:endParaRPr lang="en-US" sz="105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Integration with core, others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Compliance Guarantee</a:t>
            </a:r>
            <a:endParaRPr lang="en-US" sz="105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err="1" smtClean="0">
                <a:solidFill>
                  <a:schemeClr val="tx1"/>
                </a:solidFill>
              </a:rPr>
              <a:t>jXchange</a:t>
            </a:r>
            <a:r>
              <a:rPr lang="en-US" b="0" dirty="0" smtClean="0">
                <a:solidFill>
                  <a:schemeClr val="tx1"/>
                </a:solidFill>
              </a:rPr>
              <a:t> SOA 			</a:t>
            </a:r>
            <a:endParaRPr lang="en-US" sz="105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en-US" b="0" dirty="0" smtClean="0">
                <a:solidFill>
                  <a:schemeClr val="tx1"/>
                </a:solidFill>
              </a:rPr>
              <a:t>Focus groups input </a:t>
            </a:r>
          </a:p>
          <a:p>
            <a:pPr marL="0" indent="0">
              <a:buFont typeface="Arial"/>
              <a:buNone/>
            </a:pPr>
            <a:endParaRPr lang="en-US" sz="700" dirty="0" smtClean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458200" cy="5365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Taking Technology Outside of the Bank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DC77-4EA8-314C-A04D-680F4B7DC1B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9261" y="1053617"/>
            <a:ext cx="8229600" cy="5051425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Branch Anywhere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™ </a:t>
            </a:r>
            <a:r>
              <a:rPr lang="en-US" altLang="en-US" sz="2400" dirty="0" smtClean="0">
                <a:solidFill>
                  <a:schemeClr val="tx1"/>
                </a:solidFill>
              </a:rPr>
              <a:t>is the first JHA companion app</a:t>
            </a:r>
          </a:p>
          <a:p>
            <a:r>
              <a:rPr lang="en-US" altLang="en-US" sz="2400" dirty="0" smtClean="0"/>
              <a:t>Any Product, Any System, Anywhere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Powered 100% by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jXchange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™</a:t>
            </a:r>
            <a:endParaRPr lang="en-US" altLang="en-US" sz="2000" dirty="0" smtClean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Complementary Product Integration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chemeClr val="tx1"/>
                </a:solidFill>
              </a:rPr>
              <a:t>Synergy</a:t>
            </a:r>
            <a:r>
              <a:rPr lang="en-US" altLang="en-US" sz="2000" dirty="0" smtClean="0">
                <a:solidFill>
                  <a:schemeClr val="tx1"/>
                </a:solidFill>
              </a:rPr>
              <a:t>™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 smtClean="0">
                <a:solidFill>
                  <a:schemeClr val="tx1"/>
                </a:solidFill>
              </a:rPr>
              <a:t>4|sight™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i="1" dirty="0" smtClean="0">
                <a:solidFill>
                  <a:schemeClr val="tx1"/>
                </a:solidFill>
              </a:rPr>
              <a:t>jha</a:t>
            </a:r>
            <a:r>
              <a:rPr lang="en-US" altLang="en-US" sz="2000" dirty="0" smtClean="0">
                <a:solidFill>
                  <a:schemeClr val="tx1"/>
                </a:solidFill>
              </a:rPr>
              <a:t>PassPort™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 err="1" smtClean="0">
                <a:solidFill>
                  <a:schemeClr val="tx1"/>
                </a:solidFill>
              </a:rPr>
              <a:t>NetTeller</a:t>
            </a:r>
            <a:r>
              <a:rPr lang="en-US" altLang="en-US" sz="2000" dirty="0" smtClean="0">
                <a:solidFill>
                  <a:schemeClr val="tx1"/>
                </a:solidFill>
              </a:rPr>
              <a:t>®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 err="1" smtClean="0">
                <a:solidFill>
                  <a:schemeClr val="tx1"/>
                </a:solidFill>
              </a:rPr>
              <a:t>Synapsys</a:t>
            </a:r>
            <a:r>
              <a:rPr lang="en-US" altLang="en-US" sz="2000" dirty="0" smtClean="0">
                <a:solidFill>
                  <a:schemeClr val="tx1"/>
                </a:solidFill>
              </a:rPr>
              <a:t>®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 err="1"/>
              <a:t>iPay</a:t>
            </a:r>
            <a:r>
              <a:rPr lang="en-US" altLang="en-US" sz="2000" dirty="0" smtClean="0"/>
              <a:t>™</a:t>
            </a:r>
            <a:endParaRPr lang="en-US" altLang="en-US" sz="20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 smtClean="0">
                <a:solidFill>
                  <a:schemeClr val="tx1"/>
                </a:solidFill>
              </a:rPr>
              <a:t>Coming Soon: Teller, </a:t>
            </a:r>
            <a:r>
              <a:rPr lang="en-US" altLang="en-US" sz="2000" dirty="0">
                <a:solidFill>
                  <a:schemeClr val="tx1"/>
                </a:solidFill>
              </a:rPr>
              <a:t>Argo ®, </a:t>
            </a:r>
            <a:r>
              <a:rPr lang="en-US" altLang="en-US" sz="2000" dirty="0" err="1">
                <a:solidFill>
                  <a:schemeClr val="tx1"/>
                </a:solidFill>
              </a:rPr>
              <a:t>OnBoard</a:t>
            </a:r>
            <a:r>
              <a:rPr lang="en-US" altLang="en-US" sz="2000" dirty="0">
                <a:solidFill>
                  <a:schemeClr val="tx1"/>
                </a:solidFill>
              </a:rPr>
              <a:t>™</a:t>
            </a:r>
          </a:p>
          <a:p>
            <a:pPr lvl="1"/>
            <a:endParaRPr lang="en-US" alt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Branch Anywhere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69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6248400" cy="5365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Branch Anywhere</a:t>
            </a:r>
            <a:r>
              <a:rPr lang="en-US" sz="3200" dirty="0" smtClean="0">
                <a:solidFill>
                  <a:schemeClr val="tx1"/>
                </a:solidFill>
              </a:rPr>
              <a:t>	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04800" y="3550197"/>
            <a:ext cx="7772400" cy="488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549F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Live Demonstration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87" y="1207473"/>
            <a:ext cx="8229600" cy="4812327"/>
          </a:xfrm>
        </p:spPr>
        <p:txBody>
          <a:bodyPr>
            <a:noAutofit/>
          </a:bodyPr>
          <a:lstStyle/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Alerts (Customer and Account Alerts from Core)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No Email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No Internet Banking (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NetTeller</a:t>
            </a:r>
            <a:r>
              <a:rPr lang="en-US" altLang="en-US" sz="2400" dirty="0" smtClean="0">
                <a:solidFill>
                  <a:schemeClr val="tx1"/>
                </a:solidFill>
              </a:rPr>
              <a:t>®)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Bad Address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No Cell Phone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No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Reg</a:t>
            </a:r>
            <a:r>
              <a:rPr lang="en-US" altLang="en-US" sz="2400" dirty="0" smtClean="0">
                <a:solidFill>
                  <a:schemeClr val="tx1"/>
                </a:solidFill>
              </a:rPr>
              <a:t> E Election 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No Active Debit Card (</a:t>
            </a:r>
            <a:r>
              <a:rPr lang="en-US" altLang="en-US" sz="2400" i="1" dirty="0" err="1" smtClean="0">
                <a:solidFill>
                  <a:schemeClr val="tx1"/>
                </a:solidFill>
              </a:rPr>
              <a:t>jha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PassPort</a:t>
            </a:r>
            <a:r>
              <a:rPr lang="en-US" altLang="en-US" sz="2400" dirty="0" smtClean="0">
                <a:solidFill>
                  <a:schemeClr val="tx1"/>
                </a:solidFill>
              </a:rPr>
              <a:t>™)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We will continue to build out additional actions/alerts based on customer feedback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Actions &amp; Alerts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68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87" y="914400"/>
            <a:ext cx="8229600" cy="5410200"/>
          </a:xfrm>
        </p:spPr>
        <p:txBody>
          <a:bodyPr>
            <a:noAutofit/>
          </a:bodyPr>
          <a:lstStyle/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Phone Number Maintenance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Email Maintenance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Customer Address Maintenance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err="1" smtClean="0">
                <a:solidFill>
                  <a:schemeClr val="tx1"/>
                </a:solidFill>
              </a:rPr>
              <a:t>Reg</a:t>
            </a:r>
            <a:r>
              <a:rPr lang="en-US" altLang="en-US" sz="2400" dirty="0" smtClean="0">
                <a:solidFill>
                  <a:schemeClr val="tx1"/>
                </a:solidFill>
              </a:rPr>
              <a:t> E Election Maintenance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Transfers (Active DDA account to account)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Internet Banking Pin Reset (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NetTeller</a:t>
            </a:r>
            <a:r>
              <a:rPr lang="en-US" altLang="en-US" sz="2400" dirty="0" smtClean="0">
                <a:solidFill>
                  <a:schemeClr val="tx1"/>
                </a:solidFill>
              </a:rPr>
              <a:t>®)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Debit Hot/Warm Card (</a:t>
            </a:r>
            <a:r>
              <a:rPr lang="en-US" altLang="en-US" sz="2400" i="1" dirty="0" err="1" smtClean="0">
                <a:solidFill>
                  <a:schemeClr val="tx1"/>
                </a:solidFill>
              </a:rPr>
              <a:t>jha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PassPort</a:t>
            </a:r>
            <a:r>
              <a:rPr lang="en-US" altLang="en-US" sz="2400" dirty="0" smtClean="0">
                <a:solidFill>
                  <a:schemeClr val="tx1"/>
                </a:solidFill>
              </a:rPr>
              <a:t>™)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Temporary Debit Card Limits (</a:t>
            </a:r>
            <a:r>
              <a:rPr lang="en-US" altLang="en-US" sz="2400" i="1" dirty="0" err="1" smtClean="0">
                <a:solidFill>
                  <a:schemeClr val="tx1"/>
                </a:solidFill>
              </a:rPr>
              <a:t>jha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PassPort</a:t>
            </a:r>
            <a:r>
              <a:rPr lang="en-US" altLang="en-US" sz="2400" dirty="0" smtClean="0">
                <a:solidFill>
                  <a:schemeClr val="tx1"/>
                </a:solidFill>
              </a:rPr>
              <a:t>™)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Debit Card PIN Reset (</a:t>
            </a:r>
            <a:r>
              <a:rPr lang="en-US" altLang="en-US" sz="2400" i="1" dirty="0" err="1" smtClean="0">
                <a:solidFill>
                  <a:schemeClr val="tx1"/>
                </a:solidFill>
              </a:rPr>
              <a:t>jha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PassPort</a:t>
            </a:r>
            <a:r>
              <a:rPr lang="en-US" altLang="en-US" sz="2400" dirty="0" smtClean="0">
                <a:solidFill>
                  <a:schemeClr val="tx1"/>
                </a:solidFill>
              </a:rPr>
              <a:t>™ requires First PIN module)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CRM Service Events &amp; Referrals </a:t>
            </a:r>
            <a:r>
              <a:rPr lang="en-US" altLang="en-US" sz="2400" dirty="0">
                <a:solidFill>
                  <a:schemeClr val="tx1"/>
                </a:solidFill>
              </a:rPr>
              <a:t>(</a:t>
            </a:r>
            <a:r>
              <a:rPr lang="en-US" altLang="en-US" sz="2400" dirty="0" err="1">
                <a:solidFill>
                  <a:schemeClr val="tx1"/>
                </a:solidFill>
              </a:rPr>
              <a:t>Synapsys</a:t>
            </a:r>
            <a:r>
              <a:rPr lang="en-US" altLang="en-US" sz="2400" dirty="0" smtClean="0">
                <a:solidFill>
                  <a:schemeClr val="tx1"/>
                </a:solidFill>
              </a:rPr>
              <a:t>®)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err="1" smtClean="0"/>
              <a:t>iPay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lvl="1" fontAlgn="ctr">
              <a:buFont typeface="Arial" panose="020B0604020202020204" pitchFamily="34" charset="0"/>
              <a:buChar char="−"/>
            </a:pPr>
            <a:endParaRPr lang="en-US" altLang="en-US" sz="2000" dirty="0" smtClean="0"/>
          </a:p>
          <a:p>
            <a:pPr>
              <a:buFont typeface="Arial" panose="020B0604020202020204" pitchFamily="34" charset="0"/>
              <a:buChar char="−"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32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0514" y="3124200"/>
            <a:ext cx="726312" cy="6858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08" y="1368050"/>
            <a:ext cx="2432292" cy="4346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6" y="1380242"/>
            <a:ext cx="2434914" cy="4334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05" y="1358987"/>
            <a:ext cx="2513295" cy="43560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1447800" y="3124200"/>
            <a:ext cx="726312" cy="6858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Bank Associate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082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34356"/>
            <a:ext cx="5303521" cy="397764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80" y="934357"/>
            <a:ext cx="2843419" cy="50619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Dashboard Tablet/Phone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054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934356"/>
            <a:ext cx="5324325" cy="3993244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79" y="934355"/>
            <a:ext cx="2842321" cy="50600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Transaction History – Tablet/Phone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668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Relationship 360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R360 leverages </a:t>
            </a:r>
            <a:r>
              <a:rPr lang="en-US" dirty="0" smtClean="0"/>
              <a:t>your </a:t>
            </a:r>
            <a:r>
              <a:rPr lang="en-US" dirty="0"/>
              <a:t>core data to create programs and/or products that drive revenue and customer loyalty.</a:t>
            </a:r>
          </a:p>
          <a:p>
            <a:r>
              <a:rPr lang="en-US" dirty="0"/>
              <a:t>Jack Henry partnered with </a:t>
            </a:r>
            <a:r>
              <a:rPr lang="en-US" dirty="0" err="1"/>
              <a:t>Saylent</a:t>
            </a:r>
            <a:r>
              <a:rPr lang="en-US" dirty="0"/>
              <a:t> Technologies in 2008 to offer an integrated business solution.  </a:t>
            </a:r>
            <a:endParaRPr lang="en-US" dirty="0" smtClean="0"/>
          </a:p>
          <a:p>
            <a:r>
              <a:rPr lang="en-US" dirty="0" smtClean="0"/>
              <a:t>Integrated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dirty="0" err="1" smtClean="0"/>
              <a:t>SilverLake</a:t>
            </a:r>
            <a:r>
              <a:rPr lang="en-US" dirty="0" smtClean="0"/>
              <a:t> cores.</a:t>
            </a:r>
          </a:p>
          <a:p>
            <a:r>
              <a:rPr lang="en-US" altLang="en-US" dirty="0" smtClean="0"/>
              <a:t>Leverages </a:t>
            </a:r>
            <a:r>
              <a:rPr lang="en-US" altLang="en-US" dirty="0"/>
              <a:t>a market leader’s expertise to facilitate a positive </a:t>
            </a:r>
            <a:r>
              <a:rPr lang="en-US" altLang="en-US" dirty="0" smtClean="0"/>
              <a:t>ROI.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5686" y="914400"/>
            <a:ext cx="8458200" cy="4267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Platform (highest priority)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/>
                </a:solidFill>
              </a:rPr>
              <a:t>BSA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400" dirty="0" err="1" smtClean="0">
                <a:solidFill>
                  <a:schemeClr val="tx1"/>
                </a:solidFill>
              </a:rPr>
              <a:t>eSign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/>
                </a:solidFill>
              </a:rPr>
              <a:t>Remote deposit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More </a:t>
            </a:r>
            <a:r>
              <a:rPr lang="en-US" sz="2400" dirty="0" err="1">
                <a:solidFill>
                  <a:schemeClr val="tx1"/>
                </a:solidFill>
              </a:rPr>
              <a:t>Synapsys</a:t>
            </a:r>
            <a:r>
              <a:rPr lang="en-US" sz="2400" dirty="0">
                <a:solidFill>
                  <a:schemeClr val="tx1"/>
                </a:solidFill>
              </a:rPr>
              <a:t>®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iPay</a:t>
            </a:r>
            <a:r>
              <a:rPr lang="en-US" sz="2400" dirty="0">
                <a:solidFill>
                  <a:schemeClr val="tx1"/>
                </a:solidFill>
              </a:rPr>
              <a:t>™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PowerOn</a:t>
            </a:r>
            <a:r>
              <a:rPr lang="en-US" sz="2400" dirty="0">
                <a:solidFill>
                  <a:schemeClr val="tx1"/>
                </a:solidFill>
              </a:rPr>
              <a:t>®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Wires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jhaID</a:t>
            </a:r>
            <a:r>
              <a:rPr lang="en-US" sz="2400" dirty="0">
                <a:solidFill>
                  <a:schemeClr val="tx1"/>
                </a:solidFill>
              </a:rPr>
              <a:t> Scan™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Document merge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Doc image inquiry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Branch Anywhere Roadmap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249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6781800" cy="5365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Deposit Origination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33AC-AD71-9741-AB09-1B042E9E67C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6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73517" y="1186543"/>
            <a:ext cx="8077200" cy="4095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CRM (</a:t>
            </a:r>
            <a:r>
              <a:rPr lang="en-US" sz="2000" dirty="0" err="1" smtClean="0">
                <a:latin typeface="Arial" charset="0"/>
                <a:cs typeface="Arial" charset="0"/>
              </a:rPr>
              <a:t>Synapsys</a:t>
            </a:r>
            <a:r>
              <a:rPr lang="en-US" sz="2000" dirty="0" smtClean="0">
                <a:latin typeface="Arial" charset="0"/>
                <a:cs typeface="Arial" charset="0"/>
              </a:rPr>
              <a:t>) Referral</a:t>
            </a:r>
          </a:p>
          <a:p>
            <a:pPr marL="0" indent="0" eaLnBrk="1" hangingPunct="1">
              <a:buNone/>
              <a:defRPr/>
            </a:pPr>
            <a:endParaRPr lang="en-US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1323975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9FBAF51-74F7-4183-9CA9-50757E1008F4}" type="slidenum">
              <a:rPr lang="en-US" sz="1000" b="0">
                <a:solidFill>
                  <a:srgbClr val="CCECFF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42</a:t>
            </a:fld>
            <a:endParaRPr lang="en-US" sz="1000" b="0">
              <a:solidFill>
                <a:srgbClr val="CCEC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188" y="1981199"/>
            <a:ext cx="8077200" cy="15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Identity Verification Inquiry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OFAC Verification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Check Ordering Interface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ATM / Debit Card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AFT / ACH / Sweeps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Combined Statements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Internet Banking (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NetTeller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BSA Integration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9845" y="3352800"/>
            <a:ext cx="807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Document Imaging / </a:t>
            </a:r>
            <a:r>
              <a:rPr lang="en-US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eSignature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Capture (Synergy)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6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Teller Funding (SilverLake Teller) and Signature Inquiry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6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Internet Banking (</a:t>
            </a:r>
            <a:r>
              <a:rPr lang="en-US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NetTeller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Inquiry/Activity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6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Mobile Banking (</a:t>
            </a:r>
            <a:r>
              <a:rPr lang="en-US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goDough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Inquiry/Activity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6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SilverLake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Inquiry and Document Imaging Inquiry (Synergy)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887" y="1633108"/>
            <a:ext cx="8077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Deposit Platform (</a:t>
            </a:r>
            <a:r>
              <a:rPr lang="en-US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OnBoard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Deposits)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86" y="320139"/>
            <a:ext cx="8131215" cy="434810"/>
          </a:xfrm>
        </p:spPr>
        <p:txBody>
          <a:bodyPr>
            <a:noAutofit/>
          </a:bodyPr>
          <a:lstStyle/>
          <a:p>
            <a:r>
              <a:rPr lang="en-US" sz="3200" dirty="0" smtClean="0"/>
              <a:t>Features of </a:t>
            </a:r>
            <a:r>
              <a:rPr lang="en-US" sz="3200" dirty="0" err="1" smtClean="0"/>
              <a:t>OnBoard</a:t>
            </a:r>
            <a:r>
              <a:rPr lang="en-US" sz="3200" dirty="0" smtClean="0"/>
              <a:t> Deposits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4469181"/>
            <a:ext cx="8229600" cy="362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OnBoard</a:t>
            </a:r>
            <a:r>
              <a:rPr lang="en-US" sz="2000" dirty="0" smtClean="0"/>
              <a:t> Product Roadmap for Integration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4831272"/>
            <a:ext cx="7822562" cy="77485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Online Banking (NetTeller)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CRM (</a:t>
            </a:r>
            <a:r>
              <a:rPr lang="en-US" sz="1600" dirty="0" err="1" smtClean="0">
                <a:solidFill>
                  <a:schemeClr val="tx1"/>
                </a:solidFill>
              </a:rPr>
              <a:t>Synapsys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err="1" smtClean="0">
                <a:solidFill>
                  <a:schemeClr val="tx1"/>
                </a:solidFill>
              </a:rPr>
              <a:t>jhaIDScan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Maintenance Integration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err="1" smtClean="0">
                <a:solidFill>
                  <a:schemeClr val="tx1"/>
                </a:solidFill>
              </a:rPr>
              <a:t>jhaEnterprise</a:t>
            </a:r>
            <a:r>
              <a:rPr lang="en-US" sz="1600" dirty="0" smtClean="0">
                <a:solidFill>
                  <a:schemeClr val="tx1"/>
                </a:solidFill>
              </a:rPr>
              <a:t> Workflow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Branch Anywhere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603829"/>
            <a:ext cx="7670162" cy="63171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Synergy </a:t>
            </a:r>
            <a:r>
              <a:rPr lang="en-US" sz="1600" dirty="0" err="1" smtClean="0">
                <a:solidFill>
                  <a:schemeClr val="tx1"/>
                </a:solidFill>
              </a:rPr>
              <a:t>eSign</a:t>
            </a:r>
            <a:r>
              <a:rPr lang="en-US" sz="1600" dirty="0" smtClean="0">
                <a:solidFill>
                  <a:schemeClr val="tx1"/>
                </a:solidFill>
              </a:rPr>
              <a:t>™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err="1" smtClean="0">
                <a:solidFill>
                  <a:schemeClr val="tx1"/>
                </a:solidFill>
              </a:rPr>
              <a:t>YellowHammer</a:t>
            </a:r>
            <a:r>
              <a:rPr lang="en-US" sz="1600" dirty="0" smtClean="0">
                <a:solidFill>
                  <a:schemeClr val="tx1"/>
                </a:solidFill>
              </a:rPr>
              <a:t> BSA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err="1" smtClean="0">
                <a:solidFill>
                  <a:schemeClr val="tx1"/>
                </a:solidFill>
              </a:rPr>
              <a:t>PassPort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Customer Verification with </a:t>
            </a:r>
            <a:r>
              <a:rPr lang="en-US" sz="1600" dirty="0" err="1" smtClean="0">
                <a:solidFill>
                  <a:schemeClr val="tx1"/>
                </a:solidFill>
              </a:rPr>
              <a:t>ChexSystems</a:t>
            </a:r>
            <a:r>
              <a:rPr lang="en-US" sz="1600" dirty="0" smtClean="0">
                <a:solidFill>
                  <a:schemeClr val="tx1"/>
                </a:solidFill>
              </a:rPr>
              <a:t> or Deluxe Detect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Check Vendor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886" y="884277"/>
            <a:ext cx="8617899" cy="2544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2C7E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OnBoard</a:t>
            </a:r>
            <a:r>
              <a:rPr lang="en-US" b="0" dirty="0" smtClean="0">
                <a:solidFill>
                  <a:schemeClr val="tx1"/>
                </a:solidFill>
              </a:rPr>
              <a:t> Deposits features a customer centric process where account opening input is based on type of transaction and data required to complete in a timely and compliant manner.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200" b="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b="0" dirty="0" smtClean="0">
                <a:solidFill>
                  <a:schemeClr val="tx1"/>
                </a:solidFill>
              </a:rPr>
              <a:t>Supports compliance based dynamic forms from </a:t>
            </a:r>
            <a:r>
              <a:rPr lang="en-US" b="0" dirty="0" err="1" smtClean="0">
                <a:solidFill>
                  <a:schemeClr val="tx1"/>
                </a:solidFill>
              </a:rPr>
              <a:t>CSi</a:t>
            </a:r>
            <a:r>
              <a:rPr lang="en-US" b="0" dirty="0" smtClean="0">
                <a:solidFill>
                  <a:schemeClr val="tx1"/>
                </a:solidFill>
              </a:rPr>
              <a:t> and WKFS.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200" b="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b="0" dirty="0" smtClean="0">
                <a:solidFill>
                  <a:schemeClr val="tx1"/>
                </a:solidFill>
              </a:rPr>
              <a:t>Provides interest calculators, quick links, and quick documents in a single sign-on environment to make users efficient and able to deliver a positive customer experience.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b="0" dirty="0" smtClean="0">
                <a:solidFill>
                  <a:schemeClr val="tx1"/>
                </a:solidFill>
              </a:rPr>
              <a:t>Complementary </a:t>
            </a:r>
            <a:r>
              <a:rPr lang="en-US" b="0" dirty="0">
                <a:solidFill>
                  <a:schemeClr val="tx1"/>
                </a:solidFill>
              </a:rPr>
              <a:t>Interfaces (via </a:t>
            </a:r>
            <a:r>
              <a:rPr lang="en-US" b="0" dirty="0" err="1">
                <a:solidFill>
                  <a:schemeClr val="tx1"/>
                </a:solidFill>
              </a:rPr>
              <a:t>jXchange</a:t>
            </a:r>
            <a:r>
              <a:rPr lang="en-US" b="0" dirty="0">
                <a:solidFill>
                  <a:schemeClr val="tx1"/>
                </a:solidFill>
              </a:rPr>
              <a:t>™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6248400" cy="5365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Teller Operations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33AC-AD71-9741-AB09-1B042E9E67C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SilverLake</a:t>
            </a:r>
            <a:r>
              <a:rPr lang="en-US" sz="3200" dirty="0" smtClean="0"/>
              <a:t> Teller…..A Complete Solution 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04800" y="10668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762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7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6629400" cy="528638"/>
          </a:xfrm>
        </p:spPr>
        <p:txBody>
          <a:bodyPr>
            <a:noAutofit/>
          </a:bodyPr>
          <a:lstStyle/>
          <a:p>
            <a:endParaRPr lang="en-US" altLang="en-US" sz="32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altLang="en-US" sz="3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eSign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iSign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eSign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Web</a:t>
            </a:r>
            <a:endParaRPr lang="en-US" alt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What is the Synergy eSign Suite?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−"/>
            </a:pPr>
            <a:r>
              <a:rPr lang="en-US" alt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Synergy eSign Suite digitally captures legally binding  signatures from platform documents.</a:t>
            </a:r>
          </a:p>
          <a:p>
            <a:pPr eaLnBrk="1" hangingPunct="1">
              <a:buFont typeface="Arial" panose="020B0604020202020204" pitchFamily="34" charset="0"/>
              <a:buChar char="−"/>
            </a:pPr>
            <a:r>
              <a:rPr lang="en-US" alt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Permanently embeds the signatures into PDF files.</a:t>
            </a:r>
          </a:p>
          <a:p>
            <a:pPr eaLnBrk="1" hangingPunct="1">
              <a:buFont typeface="Arial" panose="020B0604020202020204" pitchFamily="34" charset="0"/>
              <a:buChar char="−"/>
            </a:pPr>
            <a:r>
              <a:rPr lang="en-US" alt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Stores PDF documents in the Synergy Document Module.</a:t>
            </a:r>
          </a:p>
          <a:p>
            <a:pPr eaLnBrk="1" hangingPunct="1">
              <a:buFont typeface="Arial" panose="020B0604020202020204" pitchFamily="34" charset="0"/>
              <a:buChar char="−"/>
            </a:pPr>
            <a:r>
              <a:rPr lang="en-US" alt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multiple signatories to sign documents electronically in person or over the internet (blended signatures).</a:t>
            </a:r>
          </a:p>
          <a:p>
            <a:pPr eaLnBrk="1" hangingPunct="1">
              <a:buFont typeface="Arial" panose="020B0604020202020204" pitchFamily="34" charset="0"/>
              <a:buChar char="−"/>
            </a:pPr>
            <a:r>
              <a:rPr lang="en-US" alt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Eliminates copying, scanning, and manual indexing of paper documents into the Synergy Document Module.</a:t>
            </a:r>
          </a:p>
        </p:txBody>
      </p:sp>
    </p:spTree>
    <p:extLst>
      <p:ext uri="{BB962C8B-B14F-4D97-AF65-F5344CB8AC3E}">
        <p14:creationId xmlns:p14="http://schemas.microsoft.com/office/powerpoint/2010/main" val="3512737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Synergy eSign Suite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−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Synergy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eSign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In Person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−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Synergy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iSign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In Person Untethered</a:t>
            </a:r>
          </a:p>
          <a:p>
            <a:pPr eaLnBrk="1" hangingPunct="1">
              <a:buFont typeface="Arial" panose="020B0604020202020204" pitchFamily="34" charset="0"/>
              <a:buChar char="−"/>
              <a:defRPr/>
            </a:pPr>
            <a:endParaRPr lang="en-US" sz="2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−"/>
              <a:defRPr/>
            </a:pPr>
            <a:endParaRPr lang="en-US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−"/>
              <a:defRPr/>
            </a:pPr>
            <a:endParaRPr lang="en-US" sz="2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−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Synergy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eSign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Web - Remote</a:t>
            </a:r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238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46650"/>
            <a:ext cx="13446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62313"/>
            <a:ext cx="50196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975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4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Sending for Electronic Signature</a:t>
            </a:r>
          </a:p>
        </p:txBody>
      </p:sp>
      <p:pic>
        <p:nvPicPr>
          <p:cNvPr id="2253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65225"/>
            <a:ext cx="88233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895600" y="3009900"/>
            <a:ext cx="2733675" cy="1181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3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esirable Impac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19630" r="14052" b="43333"/>
          <a:stretch>
            <a:fillRect/>
          </a:stretch>
        </p:blipFill>
        <p:spPr bwMode="auto">
          <a:xfrm>
            <a:off x="4318612" y="934357"/>
            <a:ext cx="4825388" cy="50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Your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4357"/>
            <a:ext cx="4629955" cy="5331214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Understand Customers Behaviors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Develop Strategies </a:t>
            </a:r>
            <a:r>
              <a:rPr lang="en-US" dirty="0" smtClean="0">
                <a:latin typeface="Arial" charset="0"/>
                <a:cs typeface="Arial" charset="0"/>
              </a:rPr>
              <a:t>to </a:t>
            </a:r>
            <a:r>
              <a:rPr lang="en-US" dirty="0">
                <a:latin typeface="Arial" charset="0"/>
                <a:cs typeface="Arial" charset="0"/>
              </a:rPr>
              <a:t>Align with FI’s Goals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Drive New Revenue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Attract, Retain &amp; Expand </a:t>
            </a:r>
            <a:r>
              <a:rPr lang="en-US" dirty="0">
                <a:latin typeface="Arial" charset="0"/>
                <a:cs typeface="Arial" charset="0"/>
              </a:rPr>
              <a:t>Relationships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Move Customers </a:t>
            </a:r>
            <a:r>
              <a:rPr lang="en-US" dirty="0">
                <a:latin typeface="Arial" charset="0"/>
                <a:cs typeface="Arial" charset="0"/>
              </a:rPr>
              <a:t>to </a:t>
            </a:r>
            <a:r>
              <a:rPr lang="en-US" dirty="0" smtClean="0">
                <a:latin typeface="Arial" charset="0"/>
                <a:cs typeface="Arial" charset="0"/>
              </a:rPr>
              <a:t>Efficient/Less </a:t>
            </a:r>
            <a:r>
              <a:rPr lang="en-US" dirty="0">
                <a:latin typeface="Arial" charset="0"/>
                <a:cs typeface="Arial" charset="0"/>
              </a:rPr>
              <a:t>Costly </a:t>
            </a:r>
            <a:r>
              <a:rPr lang="en-US" dirty="0" smtClean="0">
                <a:latin typeface="Arial" charset="0"/>
                <a:cs typeface="Arial" charset="0"/>
              </a:rPr>
              <a:t>Channels</a:t>
            </a: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Grow Deposits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Consolidate Products/Service Charge Codes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4582" name="Picture 2" descr="C:\Users\jowalker\Documents\JHA\Synergy\eSign\eSign Web\em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Customer E-mail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48175" y="4800600"/>
            <a:ext cx="1800225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44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Customer Authenticates</a:t>
            </a:r>
          </a:p>
        </p:txBody>
      </p:sp>
      <p:pic>
        <p:nvPicPr>
          <p:cNvPr id="26631" name="Picture 2" descr="C:\Users\jowalker\Documents\JHA\Synergy\eSign\eSign Web\Authentic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9144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493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6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Consent To Do Business Electronically</a:t>
            </a:r>
          </a:p>
        </p:txBody>
      </p:sp>
      <p:pic>
        <p:nvPicPr>
          <p:cNvPr id="28679" name="Picture 2" descr="C:\Users\jowalker\Documents\JHA\Synergy\eSign\eSign Web\Cons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23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Navigate to Signatures</a:t>
            </a:r>
          </a:p>
        </p:txBody>
      </p:sp>
      <p:pic>
        <p:nvPicPr>
          <p:cNvPr id="30727" name="Picture 2" descr="C:\Users\jowalker\Documents\JHA\Synergy\eSign\eSign Web\Navigate to s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709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680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7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Customer Signs</a:t>
            </a:r>
          </a:p>
        </p:txBody>
      </p:sp>
      <p:pic>
        <p:nvPicPr>
          <p:cNvPr id="32775" name="Picture 2" descr="C:\Users\jowalker\Documents\JHA\Synergy\eSign\eSign Web\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8600" y="990600"/>
            <a:ext cx="10668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1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8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Accept Signatures</a:t>
            </a:r>
          </a:p>
        </p:txBody>
      </p:sp>
      <p:pic>
        <p:nvPicPr>
          <p:cNvPr id="34823" name="Picture 2" descr="C:\Users\jowalker\Documents\JHA\Synergy\eSign\eSign Web\Click to fin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13"/>
            <a:ext cx="91440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638800" y="5791200"/>
            <a:ext cx="990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68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Download a Copy</a:t>
            </a:r>
          </a:p>
        </p:txBody>
      </p:sp>
      <p:pic>
        <p:nvPicPr>
          <p:cNvPr id="36871" name="Picture 2" descr="C:\Users\jowalker\Documents\JHA\Synergy\eSign\eSign Web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5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Encrypted Completed Documents</a:t>
            </a:r>
          </a:p>
        </p:txBody>
      </p:sp>
      <p:pic>
        <p:nvPicPr>
          <p:cNvPr id="3891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30300"/>
            <a:ext cx="41910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4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Opt-Out</a:t>
            </a:r>
          </a:p>
        </p:txBody>
      </p:sp>
      <p:pic>
        <p:nvPicPr>
          <p:cNvPr id="40967" name="Picture 2" descr="C:\Users\jowalker\Documents\JHA\Synergy\eSign\eSign Web\Opt O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14400"/>
            <a:ext cx="9153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85800" y="2438400"/>
            <a:ext cx="685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1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30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Opt-Out Reason</a:t>
            </a:r>
          </a:p>
        </p:txBody>
      </p:sp>
      <p:pic>
        <p:nvPicPr>
          <p:cNvPr id="43015" name="Picture 2" descr="C:\Users\jowalker\Documents\JHA\Synergy\eSign\eSign Web\Opt Out Rea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25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Business Intelligence and </a:t>
            </a:r>
            <a:r>
              <a:rPr lang="en-US" dirty="0" smtClean="0">
                <a:ea typeface="ＭＳ Ｐゴシック" charset="0"/>
              </a:rPr>
              <a:t>Automation</a:t>
            </a:r>
            <a:endParaRPr lang="en-US" sz="2000" dirty="0">
              <a:ea typeface="ＭＳ Ｐゴシック" charset="0"/>
            </a:endParaRPr>
          </a:p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Analytical Tool-Leveraging Core Data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Flexible and Customizable 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Integrated with Core, Hosted by JHA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Backed by Bank Specialists and Design Experts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A Product Strategy for Creating New Fee Income and Lowering Operating Costs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Opt-Out E-mail</a:t>
            </a:r>
          </a:p>
        </p:txBody>
      </p:sp>
      <p:pic>
        <p:nvPicPr>
          <p:cNvPr id="45063" name="Picture 2" descr="C:\Users\jowalker\Documents\JHA\Synergy\eSign\eSign Web\Opt Out Em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6019800" y="4343400"/>
            <a:ext cx="685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85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Audit Trail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15" y="1054752"/>
            <a:ext cx="6936046" cy="53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7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458200" cy="5365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Taking Technology Outside of the Bank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DC77-4EA8-314C-A04D-680F4B7DC1B1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9261" y="1053617"/>
            <a:ext cx="8229600" cy="5051425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Branch Anywhere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™ </a:t>
            </a:r>
            <a:r>
              <a:rPr lang="en-US" altLang="en-US" sz="2400" dirty="0" smtClean="0">
                <a:solidFill>
                  <a:schemeClr val="tx1"/>
                </a:solidFill>
              </a:rPr>
              <a:t>is the first JHA companion app</a:t>
            </a:r>
          </a:p>
          <a:p>
            <a:r>
              <a:rPr lang="en-US" altLang="en-US" sz="2400" dirty="0" smtClean="0"/>
              <a:t>Any Product, Any System, Anywhere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Powered 100% by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jXchange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™</a:t>
            </a:r>
            <a:endParaRPr lang="en-US" altLang="en-US" sz="2000" dirty="0" smtClean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Complementary Product Integration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chemeClr val="tx1"/>
                </a:solidFill>
              </a:rPr>
              <a:t>Synergy</a:t>
            </a:r>
            <a:r>
              <a:rPr lang="en-US" altLang="en-US" sz="2000" dirty="0" smtClean="0">
                <a:solidFill>
                  <a:schemeClr val="tx1"/>
                </a:solidFill>
              </a:rPr>
              <a:t>™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 smtClean="0">
                <a:solidFill>
                  <a:schemeClr val="tx1"/>
                </a:solidFill>
              </a:rPr>
              <a:t>4|sight™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i="1" dirty="0" smtClean="0">
                <a:solidFill>
                  <a:schemeClr val="tx1"/>
                </a:solidFill>
              </a:rPr>
              <a:t>jha</a:t>
            </a:r>
            <a:r>
              <a:rPr lang="en-US" altLang="en-US" sz="2000" dirty="0" smtClean="0">
                <a:solidFill>
                  <a:schemeClr val="tx1"/>
                </a:solidFill>
              </a:rPr>
              <a:t>PassPort™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 err="1" smtClean="0">
                <a:solidFill>
                  <a:schemeClr val="tx1"/>
                </a:solidFill>
              </a:rPr>
              <a:t>NetTeller</a:t>
            </a:r>
            <a:r>
              <a:rPr lang="en-US" altLang="en-US" sz="2000" dirty="0" smtClean="0">
                <a:solidFill>
                  <a:schemeClr val="tx1"/>
                </a:solidFill>
              </a:rPr>
              <a:t>®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 err="1" smtClean="0">
                <a:solidFill>
                  <a:schemeClr val="tx1"/>
                </a:solidFill>
              </a:rPr>
              <a:t>Synapsys</a:t>
            </a:r>
            <a:r>
              <a:rPr lang="en-US" altLang="en-US" sz="2000" dirty="0" smtClean="0">
                <a:solidFill>
                  <a:schemeClr val="tx1"/>
                </a:solidFill>
              </a:rPr>
              <a:t>®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 err="1"/>
              <a:t>iPay</a:t>
            </a:r>
            <a:r>
              <a:rPr lang="en-US" altLang="en-US" sz="2000" dirty="0" smtClean="0"/>
              <a:t>™</a:t>
            </a:r>
            <a:endParaRPr lang="en-US" altLang="en-US" sz="20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en-US" sz="2000" dirty="0" smtClean="0">
                <a:solidFill>
                  <a:schemeClr val="tx1"/>
                </a:solidFill>
              </a:rPr>
              <a:t>Coming Soon: Teller, </a:t>
            </a:r>
            <a:r>
              <a:rPr lang="en-US" altLang="en-US" sz="2000" dirty="0">
                <a:solidFill>
                  <a:schemeClr val="tx1"/>
                </a:solidFill>
              </a:rPr>
              <a:t>Argo ®, </a:t>
            </a:r>
            <a:r>
              <a:rPr lang="en-US" altLang="en-US" sz="2000" dirty="0" err="1">
                <a:solidFill>
                  <a:schemeClr val="tx1"/>
                </a:solidFill>
              </a:rPr>
              <a:t>OnBoard</a:t>
            </a:r>
            <a:r>
              <a:rPr lang="en-US" altLang="en-US" sz="2000" dirty="0">
                <a:solidFill>
                  <a:schemeClr val="tx1"/>
                </a:solidFill>
              </a:rPr>
              <a:t>™</a:t>
            </a:r>
          </a:p>
          <a:p>
            <a:pPr lvl="1"/>
            <a:endParaRPr lang="en-US" alt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Branch Anywhere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90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901825"/>
            <a:ext cx="6248400" cy="5365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Branch </a:t>
            </a:r>
            <a:r>
              <a:rPr lang="en-US" sz="3200" dirty="0" smtClean="0">
                <a:solidFill>
                  <a:schemeClr val="tx1"/>
                </a:solidFill>
              </a:rPr>
              <a:t>Anywhere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Live Demonstration	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87" y="1207473"/>
            <a:ext cx="8229600" cy="4812327"/>
          </a:xfrm>
        </p:spPr>
        <p:txBody>
          <a:bodyPr>
            <a:noAutofit/>
          </a:bodyPr>
          <a:lstStyle/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Alerts (Customer and Account Alerts from Core)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No Email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No Internet Banking (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NetTeller</a:t>
            </a:r>
            <a:r>
              <a:rPr lang="en-US" altLang="en-US" sz="2400" dirty="0" smtClean="0">
                <a:solidFill>
                  <a:schemeClr val="tx1"/>
                </a:solidFill>
              </a:rPr>
              <a:t>®)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Bad Address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No Cell Phone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No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Reg</a:t>
            </a:r>
            <a:r>
              <a:rPr lang="en-US" altLang="en-US" sz="2400" dirty="0" smtClean="0">
                <a:solidFill>
                  <a:schemeClr val="tx1"/>
                </a:solidFill>
              </a:rPr>
              <a:t> E Election 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No Active Debit Card (</a:t>
            </a:r>
            <a:r>
              <a:rPr lang="en-US" altLang="en-US" sz="2400" i="1" dirty="0" err="1" smtClean="0">
                <a:solidFill>
                  <a:schemeClr val="tx1"/>
                </a:solidFill>
              </a:rPr>
              <a:t>jha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PassPort</a:t>
            </a:r>
            <a:r>
              <a:rPr lang="en-US" altLang="en-US" sz="2400" dirty="0" smtClean="0">
                <a:solidFill>
                  <a:schemeClr val="tx1"/>
                </a:solidFill>
              </a:rPr>
              <a:t>™)</a:t>
            </a:r>
          </a:p>
          <a:p>
            <a:pPr fontAlgn="ctr"/>
            <a:r>
              <a:rPr lang="en-US" altLang="en-US" sz="2400" dirty="0" smtClean="0">
                <a:solidFill>
                  <a:schemeClr val="tx1"/>
                </a:solidFill>
              </a:rPr>
              <a:t>We will continue to build out additional actions/alerts based on customer feedback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Actions &amp; Alerts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12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87" y="914400"/>
            <a:ext cx="8229600" cy="5410200"/>
          </a:xfrm>
        </p:spPr>
        <p:txBody>
          <a:bodyPr>
            <a:noAutofit/>
          </a:bodyPr>
          <a:lstStyle/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Phone Number Maintenance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Email Maintenance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Customer Address Maintenance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err="1" smtClean="0">
                <a:solidFill>
                  <a:schemeClr val="tx1"/>
                </a:solidFill>
              </a:rPr>
              <a:t>Reg</a:t>
            </a:r>
            <a:r>
              <a:rPr lang="en-US" altLang="en-US" sz="2400" dirty="0" smtClean="0">
                <a:solidFill>
                  <a:schemeClr val="tx1"/>
                </a:solidFill>
              </a:rPr>
              <a:t> E Election Maintenance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Transfers (Active DDA account to account)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Internet Banking Pin Reset (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NetTeller</a:t>
            </a:r>
            <a:r>
              <a:rPr lang="en-US" altLang="en-US" sz="2400" dirty="0" smtClean="0">
                <a:solidFill>
                  <a:schemeClr val="tx1"/>
                </a:solidFill>
              </a:rPr>
              <a:t>®)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Debit Hot/Warm Card (</a:t>
            </a:r>
            <a:r>
              <a:rPr lang="en-US" altLang="en-US" sz="2400" i="1" dirty="0" err="1" smtClean="0">
                <a:solidFill>
                  <a:schemeClr val="tx1"/>
                </a:solidFill>
              </a:rPr>
              <a:t>jha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PassPort</a:t>
            </a:r>
            <a:r>
              <a:rPr lang="en-US" altLang="en-US" sz="2400" dirty="0" smtClean="0">
                <a:solidFill>
                  <a:schemeClr val="tx1"/>
                </a:solidFill>
              </a:rPr>
              <a:t>™)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Temporary Debit Card Limits (</a:t>
            </a:r>
            <a:r>
              <a:rPr lang="en-US" altLang="en-US" sz="2400" i="1" dirty="0" err="1" smtClean="0">
                <a:solidFill>
                  <a:schemeClr val="tx1"/>
                </a:solidFill>
              </a:rPr>
              <a:t>jha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PassPort</a:t>
            </a:r>
            <a:r>
              <a:rPr lang="en-US" altLang="en-US" sz="2400" dirty="0" smtClean="0">
                <a:solidFill>
                  <a:schemeClr val="tx1"/>
                </a:solidFill>
              </a:rPr>
              <a:t>™)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Debit Card PIN Reset (</a:t>
            </a:r>
            <a:r>
              <a:rPr lang="en-US" altLang="en-US" sz="2400" i="1" dirty="0" err="1" smtClean="0">
                <a:solidFill>
                  <a:schemeClr val="tx1"/>
                </a:solidFill>
              </a:rPr>
              <a:t>jha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PassPort</a:t>
            </a:r>
            <a:r>
              <a:rPr lang="en-US" altLang="en-US" sz="2400" dirty="0" smtClean="0">
                <a:solidFill>
                  <a:schemeClr val="tx1"/>
                </a:solidFill>
              </a:rPr>
              <a:t>™ requires First PIN module)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smtClean="0">
                <a:solidFill>
                  <a:schemeClr val="tx1"/>
                </a:solidFill>
              </a:rPr>
              <a:t>CRM Service Events &amp; Referrals </a:t>
            </a:r>
            <a:r>
              <a:rPr lang="en-US" altLang="en-US" sz="2400" dirty="0">
                <a:solidFill>
                  <a:schemeClr val="tx1"/>
                </a:solidFill>
              </a:rPr>
              <a:t>(</a:t>
            </a:r>
            <a:r>
              <a:rPr lang="en-US" altLang="en-US" sz="2400" dirty="0" err="1">
                <a:solidFill>
                  <a:schemeClr val="tx1"/>
                </a:solidFill>
              </a:rPr>
              <a:t>Synapsys</a:t>
            </a:r>
            <a:r>
              <a:rPr lang="en-US" altLang="en-US" sz="2400" dirty="0" smtClean="0">
                <a:solidFill>
                  <a:schemeClr val="tx1"/>
                </a:solidFill>
              </a:rPr>
              <a:t>®)</a:t>
            </a:r>
          </a:p>
          <a:p>
            <a:pPr fontAlgn="ctr">
              <a:buFont typeface="Arial" panose="020B0604020202020204" pitchFamily="34" charset="0"/>
              <a:buChar char="−"/>
            </a:pPr>
            <a:r>
              <a:rPr lang="en-US" altLang="en-US" sz="2400" dirty="0" err="1" smtClean="0"/>
              <a:t>iPay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lvl="1" fontAlgn="ctr">
              <a:buFont typeface="Arial" panose="020B0604020202020204" pitchFamily="34" charset="0"/>
              <a:buChar char="−"/>
            </a:pPr>
            <a:endParaRPr lang="en-US" altLang="en-US" sz="2000" dirty="0" smtClean="0"/>
          </a:p>
          <a:p>
            <a:pPr>
              <a:buFont typeface="Arial" panose="020B0604020202020204" pitchFamily="34" charset="0"/>
              <a:buChar char="−"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9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34356"/>
            <a:ext cx="5303521" cy="397764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80" y="934357"/>
            <a:ext cx="2843419" cy="50619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Dashboard Tablet/Phone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71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934356"/>
            <a:ext cx="5324325" cy="3993244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79" y="934355"/>
            <a:ext cx="2842321" cy="50600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Transaction History – Tablet/Phone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11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5686" y="914400"/>
            <a:ext cx="8458200" cy="4267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Platform (highest priority)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/>
                </a:solidFill>
              </a:rPr>
              <a:t>BSA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400" dirty="0" err="1" smtClean="0">
                <a:solidFill>
                  <a:schemeClr val="tx1"/>
                </a:solidFill>
              </a:rPr>
              <a:t>eSign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/>
                </a:solidFill>
              </a:rPr>
              <a:t>Remote deposit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More </a:t>
            </a:r>
            <a:r>
              <a:rPr lang="en-US" sz="2400" dirty="0" err="1">
                <a:solidFill>
                  <a:schemeClr val="tx1"/>
                </a:solidFill>
              </a:rPr>
              <a:t>Synapsys</a:t>
            </a:r>
            <a:r>
              <a:rPr lang="en-US" sz="2400" dirty="0">
                <a:solidFill>
                  <a:schemeClr val="tx1"/>
                </a:solidFill>
              </a:rPr>
              <a:t>®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iPay</a:t>
            </a:r>
            <a:r>
              <a:rPr lang="en-US" sz="2400" dirty="0">
                <a:solidFill>
                  <a:schemeClr val="tx1"/>
                </a:solidFill>
              </a:rPr>
              <a:t>™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PowerOn</a:t>
            </a:r>
            <a:r>
              <a:rPr lang="en-US" sz="2400" dirty="0">
                <a:solidFill>
                  <a:schemeClr val="tx1"/>
                </a:solidFill>
              </a:rPr>
              <a:t>®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Wires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jhaID</a:t>
            </a:r>
            <a:r>
              <a:rPr lang="en-US" sz="2400" dirty="0">
                <a:solidFill>
                  <a:schemeClr val="tx1"/>
                </a:solidFill>
              </a:rPr>
              <a:t> Scan™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Document merge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Doc image inquiry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Branch Anywhere Roadmap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61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R360 Offers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 </a:t>
            </a:r>
            <a:r>
              <a:rPr lang="en-US" dirty="0"/>
              <a:t>choose the desired behaviors a customers must satisfy.</a:t>
            </a:r>
          </a:p>
          <a:p>
            <a:pPr>
              <a:defRPr/>
            </a:pPr>
            <a:r>
              <a:rPr lang="en-US" dirty="0"/>
              <a:t>Rewards may be in the form of:</a:t>
            </a:r>
          </a:p>
          <a:p>
            <a:pPr lvl="1">
              <a:defRPr/>
            </a:pPr>
            <a:r>
              <a:rPr lang="en-US" sz="2200" dirty="0"/>
              <a:t>Interest</a:t>
            </a:r>
          </a:p>
          <a:p>
            <a:pPr lvl="1">
              <a:defRPr/>
            </a:pPr>
            <a:r>
              <a:rPr lang="en-US" sz="2200" dirty="0"/>
              <a:t>Service Fee Rebates</a:t>
            </a:r>
          </a:p>
          <a:p>
            <a:pPr lvl="1">
              <a:defRPr/>
            </a:pPr>
            <a:r>
              <a:rPr lang="en-US" sz="2200" dirty="0"/>
              <a:t>Cash</a:t>
            </a:r>
          </a:p>
          <a:p>
            <a:pPr lvl="1">
              <a:defRPr/>
            </a:pPr>
            <a:r>
              <a:rPr lang="en-US" sz="2200" dirty="0"/>
              <a:t>Transaction Fee Refunds</a:t>
            </a:r>
          </a:p>
          <a:p>
            <a:pPr lvl="1">
              <a:defRPr/>
            </a:pPr>
            <a:r>
              <a:rPr lang="en-US" sz="2200" dirty="0"/>
              <a:t>ATM Surcharge Rebates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R360 Offers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Account Level </a:t>
            </a:r>
            <a:r>
              <a:rPr lang="en-US" dirty="0" smtClean="0"/>
              <a:t>Rewards</a:t>
            </a:r>
          </a:p>
          <a:p>
            <a:pPr lvl="1">
              <a:defRPr/>
            </a:pPr>
            <a:r>
              <a:rPr lang="en-US" sz="2000" dirty="0" smtClean="0"/>
              <a:t>Evaluates </a:t>
            </a:r>
            <a:r>
              <a:rPr lang="en-US" sz="2000" dirty="0"/>
              <a:t>&amp; Rewards a Single Account.</a:t>
            </a:r>
          </a:p>
          <a:p>
            <a:pPr>
              <a:defRPr/>
            </a:pPr>
            <a:r>
              <a:rPr lang="en-US" dirty="0" smtClean="0"/>
              <a:t>Relationship </a:t>
            </a:r>
            <a:r>
              <a:rPr lang="en-US" dirty="0"/>
              <a:t>Rewards</a:t>
            </a:r>
          </a:p>
          <a:p>
            <a:pPr lvl="1">
              <a:defRPr/>
            </a:pPr>
            <a:r>
              <a:rPr lang="en-US" sz="2000" dirty="0"/>
              <a:t>Managed at the Customer Level.</a:t>
            </a:r>
          </a:p>
          <a:p>
            <a:pPr lvl="1">
              <a:defRPr/>
            </a:pPr>
            <a:r>
              <a:rPr lang="en-US" sz="2000" dirty="0"/>
              <a:t>Focused on Customers’ Banking Relationship.</a:t>
            </a:r>
          </a:p>
          <a:p>
            <a:pPr lvl="1">
              <a:defRPr/>
            </a:pPr>
            <a:r>
              <a:rPr lang="en-US" sz="2000" dirty="0"/>
              <a:t>Aggregates balances.</a:t>
            </a:r>
          </a:p>
          <a:p>
            <a:pPr>
              <a:defRPr/>
            </a:pPr>
            <a:r>
              <a:rPr lang="en-US" dirty="0" smtClean="0"/>
              <a:t>Annual </a:t>
            </a:r>
            <a:r>
              <a:rPr lang="en-US" dirty="0"/>
              <a:t>Rewards</a:t>
            </a:r>
          </a:p>
          <a:p>
            <a:pPr lvl="1">
              <a:defRPr/>
            </a:pPr>
            <a:r>
              <a:rPr lang="en-US" sz="2000" dirty="0"/>
              <a:t>Evaluates &amp; Rewards consistent behavior over the year.</a:t>
            </a:r>
          </a:p>
          <a:p>
            <a:pPr>
              <a:defRPr/>
            </a:pPr>
            <a:r>
              <a:rPr lang="en-US" dirty="0" smtClean="0"/>
              <a:t>Bonus </a:t>
            </a:r>
            <a:r>
              <a:rPr lang="en-US" dirty="0"/>
              <a:t>Rewards</a:t>
            </a:r>
          </a:p>
          <a:p>
            <a:pPr lvl="1">
              <a:defRPr/>
            </a:pPr>
            <a:r>
              <a:rPr lang="en-US" sz="2000" dirty="0"/>
              <a:t>Reward that pays out as a % of a previously earned reward or based upon annual activity of a named transaction.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95288" y="284163"/>
            <a:ext cx="8520112" cy="433387"/>
          </a:xfrm>
        </p:spPr>
        <p:txBody>
          <a:bodyPr>
            <a:normAutofit fontScale="90000"/>
          </a:bodyPr>
          <a:lstStyle/>
          <a:p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JHA Banks Leverage R360…..Proven Value</a:t>
            </a:r>
          </a:p>
        </p:txBody>
      </p:sp>
      <p:grpSp>
        <p:nvGrpSpPr>
          <p:cNvPr id="40966" name="Group 17"/>
          <p:cNvGrpSpPr>
            <a:grpSpLocks/>
          </p:cNvGrpSpPr>
          <p:nvPr/>
        </p:nvGrpSpPr>
        <p:grpSpPr bwMode="auto">
          <a:xfrm>
            <a:off x="-164883" y="1497791"/>
            <a:ext cx="9431338" cy="4779962"/>
            <a:chOff x="53308" y="1840687"/>
            <a:chExt cx="9431092" cy="3903819"/>
          </a:xfrm>
        </p:grpSpPr>
        <p:pic>
          <p:nvPicPr>
            <p:cNvPr id="40969" name="Picture 2" descr="http://www.clker.com/cliparts/u/b/n/W/2/m/speech-bubble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838410" y="3509737"/>
              <a:ext cx="2625208" cy="213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0" name="Picture 2" descr="http://www.clker.com/cliparts/u/b/n/W/2/m/speech-bubble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461" y="2095893"/>
              <a:ext cx="2529939" cy="205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2" descr="http://www.clker.com/cliparts/u/b/n/W/2/m/speech-bubble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69611" y="3801087"/>
              <a:ext cx="2406096" cy="1943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2" name="Picture 2" descr="http://www.clker.com/cliparts/u/b/n/W/2/m/speech-bubble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308" y="1840687"/>
              <a:ext cx="2596093" cy="2606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3" name="TextBox 27"/>
            <p:cNvSpPr txBox="1">
              <a:spLocks noChangeArrowheads="1"/>
            </p:cNvSpPr>
            <p:nvPr/>
          </p:nvSpPr>
          <p:spPr bwMode="auto">
            <a:xfrm>
              <a:off x="7120709" y="4311595"/>
              <a:ext cx="2190628" cy="113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rgbClr val="00549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2C7E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“You don’t have to be satisfied with off the shelf solutions.  With R360, you are empowered to deliver exactly what your customers tell you they want.”     Extraco Banks</a:t>
              </a:r>
            </a:p>
          </p:txBody>
        </p:sp>
        <p:sp>
          <p:nvSpPr>
            <p:cNvPr id="40974" name="TextBox 28"/>
            <p:cNvSpPr txBox="1">
              <a:spLocks noChangeArrowheads="1"/>
            </p:cNvSpPr>
            <p:nvPr/>
          </p:nvSpPr>
          <p:spPr bwMode="auto">
            <a:xfrm>
              <a:off x="540232" y="4530387"/>
              <a:ext cx="1804734" cy="9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rgbClr val="00549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2C7E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“R360 let us design a checking account program that really differentiates us from the competition.”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    The Bank of Maine</a:t>
              </a:r>
            </a:p>
          </p:txBody>
        </p:sp>
        <p:sp>
          <p:nvSpPr>
            <p:cNvPr id="40975" name="TextBox 29"/>
            <p:cNvSpPr txBox="1">
              <a:spLocks noChangeArrowheads="1"/>
            </p:cNvSpPr>
            <p:nvPr/>
          </p:nvSpPr>
          <p:spPr bwMode="auto">
            <a:xfrm>
              <a:off x="427329" y="2095893"/>
              <a:ext cx="1982129" cy="1432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rgbClr val="00549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2C7E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“R360 allows us to offer appealing products that can set us apart and attract prospective customers, and allows us to deepen our relationship with existing customers.”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         Capital Bank</a:t>
              </a:r>
            </a:p>
          </p:txBody>
        </p:sp>
        <p:sp>
          <p:nvSpPr>
            <p:cNvPr id="40976" name="TextBox 30"/>
            <p:cNvSpPr txBox="1">
              <a:spLocks noChangeArrowheads="1"/>
            </p:cNvSpPr>
            <p:nvPr/>
          </p:nvSpPr>
          <p:spPr bwMode="auto">
            <a:xfrm>
              <a:off x="7249817" y="2271361"/>
              <a:ext cx="1940419" cy="113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rgbClr val="00549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2C7E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“Our newly designed Rewards Checking Account program has quickly become our most profitable per-customer account.”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        First State Bank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628167" y="2345033"/>
              <a:ext cx="4325824" cy="32581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403225" lvl="1" indent="-285750" eaLnBrk="1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b="1" dirty="0"/>
                <a:t>$230 increase in annual Account Profitability</a:t>
              </a:r>
            </a:p>
            <a:p>
              <a:pPr marL="403225" lvl="1" indent="-285750" eaLnBrk="1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b="1" dirty="0"/>
                <a:t>Balances 3X larger</a:t>
              </a:r>
            </a:p>
            <a:p>
              <a:pPr marL="403225" lvl="1" indent="-285750" eaLnBrk="1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b="1" dirty="0"/>
                <a:t>Customer life 2X longer</a:t>
              </a:r>
            </a:p>
            <a:p>
              <a:pPr marL="403225" lvl="1" indent="-285750" eaLnBrk="1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b="1" dirty="0"/>
                <a:t>eStatement up 10X</a:t>
              </a:r>
            </a:p>
            <a:p>
              <a:pPr marL="403225" lvl="1" indent="-285750" eaLnBrk="1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b="1" dirty="0"/>
                <a:t>Debit usage up 92%</a:t>
              </a:r>
            </a:p>
            <a:p>
              <a:pPr marL="403225" lvl="1" indent="-285750" eaLnBrk="1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b="1" dirty="0"/>
                <a:t>Online banking up 300%</a:t>
              </a:r>
            </a:p>
            <a:p>
              <a:pPr marL="403225" lvl="1" indent="-285750" eaLnBrk="1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b="1" dirty="0"/>
                <a:t>Debit Income 4X larger</a:t>
              </a:r>
            </a:p>
            <a:p>
              <a:pPr marL="403225" lvl="1" indent="-285750" eaLnBrk="1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b="1" dirty="0"/>
                <a:t>Over 700% ROI</a:t>
              </a:r>
            </a:p>
            <a:p>
              <a:pPr marL="403225" lvl="1" indent="-285750" eaLnBrk="1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b="1" dirty="0"/>
                <a:t>Over 50% increase in profits</a:t>
              </a:r>
            </a:p>
            <a:p>
              <a:pPr marL="403225" lvl="1" indent="-285750" eaLnBrk="1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b="1" dirty="0"/>
                <a:t>66% increase in revenue</a:t>
              </a:r>
            </a:p>
          </p:txBody>
        </p:sp>
      </p:grp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88135" y="870941"/>
            <a:ext cx="900525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2C7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0" dirty="0" smtClean="0">
                <a:solidFill>
                  <a:schemeClr val="tx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</a:t>
            </a:r>
            <a:r>
              <a:rPr lang="en-US" altLang="en-US" b="0" dirty="0" smtClean="0">
                <a:solidFill>
                  <a:schemeClr val="tx1"/>
                </a:solidFill>
              </a:rPr>
              <a:t> Increases Revenue </a:t>
            </a:r>
            <a:r>
              <a:rPr lang="en-US" altLang="en-US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 </a:t>
            </a:r>
            <a:r>
              <a:rPr lang="en-US" altLang="en-US" b="0" dirty="0" smtClean="0">
                <a:solidFill>
                  <a:schemeClr val="tx1"/>
                </a:solidFill>
              </a:rPr>
              <a:t>Attracting Customers </a:t>
            </a:r>
            <a:r>
              <a:rPr lang="en-US" altLang="en-US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 </a:t>
            </a:r>
            <a:r>
              <a:rPr lang="en-US" altLang="en-US" b="0" dirty="0" smtClean="0">
                <a:solidFill>
                  <a:schemeClr val="tx1"/>
                </a:solidFill>
              </a:rPr>
              <a:t>Retain </a:t>
            </a:r>
            <a:r>
              <a:rPr lang="en-US" altLang="en-US" b="0" dirty="0">
                <a:solidFill>
                  <a:schemeClr val="tx1"/>
                </a:solidFill>
              </a:rPr>
              <a:t>Profitable </a:t>
            </a:r>
            <a:r>
              <a:rPr lang="en-US" altLang="en-US" b="0" dirty="0" smtClean="0">
                <a:solidFill>
                  <a:schemeClr val="tx1"/>
                </a:solidFill>
              </a:rPr>
              <a:t>Customers </a:t>
            </a:r>
            <a:r>
              <a:rPr lang="en-US" altLang="en-US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</a:t>
            </a:r>
            <a:endParaRPr lang="en-US" altLang="en-US" b="0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b="0" dirty="0">
                <a:solidFill>
                  <a:schemeClr val="tx1"/>
                </a:solidFill>
                <a:sym typeface="Wingdings" panose="05000000000000000000" pitchFamily="2" charset="2"/>
              </a:rPr>
              <a:t>    </a:t>
            </a:r>
            <a:r>
              <a:rPr lang="en-US" altLang="en-US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 </a:t>
            </a:r>
            <a:r>
              <a:rPr lang="en-US" altLang="en-US" b="0" dirty="0" smtClean="0">
                <a:solidFill>
                  <a:schemeClr val="tx1"/>
                </a:solidFill>
              </a:rPr>
              <a:t>Encourage </a:t>
            </a:r>
            <a:r>
              <a:rPr lang="en-US" altLang="en-US" b="0" dirty="0">
                <a:solidFill>
                  <a:schemeClr val="tx1"/>
                </a:solidFill>
              </a:rPr>
              <a:t>Profitable </a:t>
            </a:r>
            <a:r>
              <a:rPr lang="en-US" altLang="en-US" b="0" dirty="0" smtClean="0">
                <a:solidFill>
                  <a:schemeClr val="tx1"/>
                </a:solidFill>
              </a:rPr>
              <a:t>Behaviors </a:t>
            </a:r>
            <a:r>
              <a:rPr lang="en-US" altLang="en-US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 </a:t>
            </a:r>
            <a:r>
              <a:rPr lang="en-US" altLang="en-US" b="0" dirty="0" smtClean="0">
                <a:solidFill>
                  <a:schemeClr val="tx1"/>
                </a:solidFill>
              </a:rPr>
              <a:t>Improve </a:t>
            </a:r>
            <a:r>
              <a:rPr lang="en-US" altLang="en-US" b="0" dirty="0">
                <a:solidFill>
                  <a:schemeClr val="tx1"/>
                </a:solidFill>
              </a:rPr>
              <a:t>Competitive </a:t>
            </a:r>
            <a:r>
              <a:rPr lang="en-US" altLang="en-US" b="0" dirty="0" smtClean="0">
                <a:solidFill>
                  <a:schemeClr val="tx1"/>
                </a:solidFill>
              </a:rPr>
              <a:t>Positioning </a:t>
            </a:r>
            <a:r>
              <a:rPr lang="en-US" altLang="en-US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</a:t>
            </a:r>
            <a:endParaRPr lang="en-US" altLang="en-US" b="0" dirty="0">
              <a:solidFill>
                <a:schemeClr val="tx1"/>
              </a:solidFill>
            </a:endParaRPr>
          </a:p>
          <a:p>
            <a:pPr algn="ctr" eaLnBrk="1" hangingPunct="1"/>
            <a:endParaRPr lang="en-US" alt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5604</TotalTime>
  <Words>2026</Words>
  <Application>Microsoft Office PowerPoint</Application>
  <PresentationFormat>On-screen Show (4:3)</PresentationFormat>
  <Paragraphs>505</Paragraphs>
  <Slides>69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Office Theme</vt:lpstr>
      <vt:lpstr>Jack Henry Solutions Overview</vt:lpstr>
      <vt:lpstr>Relationship 360</vt:lpstr>
      <vt:lpstr>Agenda</vt:lpstr>
      <vt:lpstr>What is Relationship 360</vt:lpstr>
      <vt:lpstr>Benefits to Your Bank</vt:lpstr>
      <vt:lpstr>Summary of Features</vt:lpstr>
      <vt:lpstr>R360 Offers Flexibility</vt:lpstr>
      <vt:lpstr>R360 Offers Flexibility</vt:lpstr>
      <vt:lpstr>JHA Banks Leverage R360…..Proven Value</vt:lpstr>
      <vt:lpstr>Relationship 360</vt:lpstr>
      <vt:lpstr>What Other JHA Banks Are Doing</vt:lpstr>
      <vt:lpstr>What Other JHA Banks Are Doing</vt:lpstr>
      <vt:lpstr>Customer Experience</vt:lpstr>
      <vt:lpstr>What Other JHA Banks Are Doing</vt:lpstr>
      <vt:lpstr>Saylent’s Advisory Services</vt:lpstr>
      <vt:lpstr>GO TO Market</vt:lpstr>
      <vt:lpstr>Benefits</vt:lpstr>
      <vt:lpstr>Xperience Overview</vt:lpstr>
      <vt:lpstr>What is Xperience</vt:lpstr>
      <vt:lpstr>Xperience Products</vt:lpstr>
      <vt:lpstr>PowerPoint Presentation</vt:lpstr>
      <vt:lpstr>PowerPoint Presentation</vt:lpstr>
      <vt:lpstr>PowerPoint Presentation</vt:lpstr>
      <vt:lpstr>jhaEnterprise Workflow </vt:lpstr>
      <vt:lpstr>Benefits of jhaEnterprise Workflow </vt:lpstr>
      <vt:lpstr>Workflow Business Process Example</vt:lpstr>
      <vt:lpstr>Workflow Death Certificate Example</vt:lpstr>
      <vt:lpstr>OnBoard Deposits Deposit Origination</vt:lpstr>
      <vt:lpstr>Integration  </vt:lpstr>
      <vt:lpstr>Features of OnBoard Deposits</vt:lpstr>
      <vt:lpstr>StreamLine vs OnBoard Deposits</vt:lpstr>
      <vt:lpstr>Taking Technology Outside of the Bank</vt:lpstr>
      <vt:lpstr>Branch Anywhere</vt:lpstr>
      <vt:lpstr>Branch Anywhere </vt:lpstr>
      <vt:lpstr>Actions &amp; Alerts</vt:lpstr>
      <vt:lpstr>Services</vt:lpstr>
      <vt:lpstr>The Bank Associate Experience</vt:lpstr>
      <vt:lpstr>Dashboard Tablet/Phone</vt:lpstr>
      <vt:lpstr>Transaction History – Tablet/Phone</vt:lpstr>
      <vt:lpstr>Branch Anywhere Roadmap</vt:lpstr>
      <vt:lpstr>Deposit Origination</vt:lpstr>
      <vt:lpstr>Integration  </vt:lpstr>
      <vt:lpstr>Features of OnBoard Deposits</vt:lpstr>
      <vt:lpstr>Teller Operations </vt:lpstr>
      <vt:lpstr>SilverLake Teller…..A Complete Solution </vt:lpstr>
      <vt:lpstr>PowerPoint Presentation</vt:lpstr>
      <vt:lpstr>What is the Synergy eSign Suite?</vt:lpstr>
      <vt:lpstr>Synergy eSign Suite</vt:lpstr>
      <vt:lpstr>Sending for Electronic Signature</vt:lpstr>
      <vt:lpstr>Customer E-mail</vt:lpstr>
      <vt:lpstr>Customer Authenticates</vt:lpstr>
      <vt:lpstr>Consent To Do Business Electronically</vt:lpstr>
      <vt:lpstr>Navigate to Signatures</vt:lpstr>
      <vt:lpstr>Customer Signs</vt:lpstr>
      <vt:lpstr>Accept Signatures</vt:lpstr>
      <vt:lpstr>Download a Copy</vt:lpstr>
      <vt:lpstr>Encrypted Completed Documents</vt:lpstr>
      <vt:lpstr>Opt-Out</vt:lpstr>
      <vt:lpstr>Opt-Out Reason</vt:lpstr>
      <vt:lpstr>Opt-Out E-mail</vt:lpstr>
      <vt:lpstr>Audit Trail</vt:lpstr>
      <vt:lpstr>Taking Technology Outside of the Bank</vt:lpstr>
      <vt:lpstr>Branch Anywhere</vt:lpstr>
      <vt:lpstr>Branch Anywhere Live Demonstration </vt:lpstr>
      <vt:lpstr>Actions &amp; Alerts</vt:lpstr>
      <vt:lpstr>Services</vt:lpstr>
      <vt:lpstr>Dashboard Tablet/Phone</vt:lpstr>
      <vt:lpstr>Transaction History – Tablet/Phone</vt:lpstr>
      <vt:lpstr>Branch Anywhere Roadmap</vt:lpstr>
    </vt:vector>
  </TitlesOfParts>
  <Company>dash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APPLE USER</dc:creator>
  <cp:lastModifiedBy>Sarah Dyess</cp:lastModifiedBy>
  <cp:revision>208</cp:revision>
  <dcterms:created xsi:type="dcterms:W3CDTF">2011-05-20T16:55:59Z</dcterms:created>
  <dcterms:modified xsi:type="dcterms:W3CDTF">2016-05-09T18:08:06Z</dcterms:modified>
</cp:coreProperties>
</file>