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438" r:id="rId5"/>
    <p:sldId id="457" r:id="rId6"/>
    <p:sldId id="439" r:id="rId7"/>
    <p:sldId id="440" r:id="rId8"/>
    <p:sldId id="441" r:id="rId9"/>
    <p:sldId id="442" r:id="rId10"/>
    <p:sldId id="458" r:id="rId11"/>
    <p:sldId id="443" r:id="rId12"/>
    <p:sldId id="444" r:id="rId13"/>
    <p:sldId id="445" r:id="rId14"/>
    <p:sldId id="446" r:id="rId15"/>
    <p:sldId id="447" r:id="rId16"/>
    <p:sldId id="455" r:id="rId17"/>
    <p:sldId id="456" r:id="rId18"/>
    <p:sldId id="451" r:id="rId19"/>
  </p:sldIdLst>
  <p:sldSz cx="9144000" cy="5143500" type="screen16x9"/>
  <p:notesSz cx="700405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Randall" initials="JR" lastIdx="168" clrIdx="0">
    <p:extLst/>
  </p:cmAuthor>
  <p:cmAuthor id="2" name="Kimberly Cotton" initials="KC" lastIdx="3" clrIdx="1">
    <p:extLst/>
  </p:cmAuthor>
  <p:cmAuthor id="3" name="Kimberly Wooldridge" initials="KW" lastIdx="1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D86"/>
    <a:srgbClr val="1A6CA0"/>
    <a:srgbClr val="0A51A1"/>
    <a:srgbClr val="188C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62" autoAdjust="0"/>
    <p:restoredTop sz="95421" autoAdjust="0"/>
  </p:normalViewPr>
  <p:slideViewPr>
    <p:cSldViewPr snapToGrid="0" snapToObjects="1">
      <p:cViewPr varScale="1">
        <p:scale>
          <a:sx n="144" d="100"/>
          <a:sy n="144" d="100"/>
        </p:scale>
        <p:origin x="27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086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E5F8B-B2F9-4469-A3BF-C8B645A1C633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1413"/>
            <a:ext cx="30353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761413"/>
            <a:ext cx="30353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E78AA-CF86-45D9-B159-1521F2F7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12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1169"/>
          </a:xfrm>
          <a:prstGeom prst="rect">
            <a:avLst/>
          </a:prstGeom>
        </p:spPr>
        <p:txBody>
          <a:bodyPr vert="horz" lIns="92714" tIns="46358" rIns="92714" bIns="463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1169"/>
          </a:xfrm>
          <a:prstGeom prst="rect">
            <a:avLst/>
          </a:prstGeom>
        </p:spPr>
        <p:txBody>
          <a:bodyPr vert="horz" lIns="92714" tIns="46358" rIns="92714" bIns="46358" rtlCol="0"/>
          <a:lstStyle>
            <a:lvl1pPr algn="r">
              <a:defRPr sz="1200"/>
            </a:lvl1pPr>
          </a:lstStyle>
          <a:p>
            <a:fld id="{E78C9C06-5446-5347-BEF4-DD1BEFE2E114}" type="datetimeFigureOut">
              <a:rPr lang="en-US" smtClean="0"/>
              <a:t>5/5/2017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0563"/>
            <a:ext cx="6153150" cy="3460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14" tIns="46358" rIns="92714" bIns="463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381104"/>
            <a:ext cx="5603240" cy="4150518"/>
          </a:xfrm>
          <a:prstGeom prst="rect">
            <a:avLst/>
          </a:prstGeom>
        </p:spPr>
        <p:txBody>
          <a:bodyPr vert="horz" lIns="92714" tIns="46358" rIns="92714" bIns="463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5088" cy="461169"/>
          </a:xfrm>
          <a:prstGeom prst="rect">
            <a:avLst/>
          </a:prstGeom>
        </p:spPr>
        <p:txBody>
          <a:bodyPr vert="horz" lIns="92714" tIns="46358" rIns="92714" bIns="463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760606"/>
            <a:ext cx="3035088" cy="461169"/>
          </a:xfrm>
          <a:prstGeom prst="rect">
            <a:avLst/>
          </a:prstGeom>
        </p:spPr>
        <p:txBody>
          <a:bodyPr vert="horz" lIns="92714" tIns="46358" rIns="92714" bIns="46358" rtlCol="0" anchor="b"/>
          <a:lstStyle>
            <a:lvl1pPr algn="r">
              <a:defRPr sz="1200"/>
            </a:lvl1pPr>
          </a:lstStyle>
          <a:p>
            <a:fld id="{DF3E7E2B-70AB-464D-816A-0452339C0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2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Target</a:t>
            </a:r>
            <a:r>
              <a:rPr lang="en-US" baseline="0" dirty="0"/>
              <a:t> Audience: Mid Manager &amp; Below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E7E2B-70AB-464D-816A-0452339C009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86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1" dirty="0"/>
              <a:t>Any dates mentioned or implied in this presentation are provided as estimates only and can be changed at any time at the discretion of JHA. </a:t>
            </a:r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r>
              <a:rPr lang="en-US" b="1" i="1" u="none" dirty="0"/>
              <a:t>Instructions for presenter:</a:t>
            </a:r>
          </a:p>
          <a:p>
            <a:endParaRPr lang="en-US" b="1" i="1" dirty="0"/>
          </a:p>
          <a:p>
            <a:r>
              <a:rPr lang="en-US" dirty="0"/>
              <a:t>Any confirmation of dates/timelines relating to future plans, roadmaps or new product development constitute a deliverable from an accounting perspective, which could have significant negative implications on multiple contracts and should therefore be avoided.</a:t>
            </a:r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This slide must be included in all presentations that are delivered to external audiences.</a:t>
            </a:r>
          </a:p>
          <a:p>
            <a:endParaRPr lang="en-US" b="1" i="1" dirty="0"/>
          </a:p>
          <a:p>
            <a:r>
              <a:rPr lang="en-US" b="1" i="1" dirty="0"/>
              <a:t>The following, smaller disclaimer should appear on each subsequent slide that contains a date of future deliverables:</a:t>
            </a:r>
          </a:p>
          <a:p>
            <a:endParaRPr lang="en-US" i="1" dirty="0"/>
          </a:p>
          <a:p>
            <a:r>
              <a:rPr lang="en-US" i="1" dirty="0"/>
              <a:t>Dates contained in this document are provided as estimates only and can be changed at any time at the sole discretion of Jack Henry &amp; Associates, Inc.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E7E2B-70AB-464D-816A-0452339C00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25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500"/>
            <a:ext cx="9144000" cy="6858000"/>
          </a:xfrm>
          <a:prstGeom prst="rect">
            <a:avLst/>
          </a:prstGeom>
        </p:spPr>
      </p:pic>
      <p:pic>
        <p:nvPicPr>
          <p:cNvPr id="12" name="Picture 11" descr="_0000_Quad Footer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6572"/>
            <a:ext cx="9144000" cy="566928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400801" y="660579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none">
                <a:solidFill>
                  <a:schemeClr val="bg1">
                    <a:lumMod val="50000"/>
                  </a:schemeClr>
                </a:solidFill>
                <a:latin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00801" y="1191462"/>
            <a:ext cx="6400800" cy="91457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115058" y="4858297"/>
            <a:ext cx="47198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0" spc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© 2017 Jack Henry &amp; Associates, Inc.</a:t>
            </a:r>
            <a:r>
              <a:rPr lang="en-US" sz="700" b="0" spc="0" baseline="30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256740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_0000_Quad Foot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97" y="4575919"/>
            <a:ext cx="8867103" cy="5675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74073" y="4858669"/>
            <a:ext cx="47198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0" spc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© 2017 Jack Henry &amp; Associates, Inc.</a:t>
            </a:r>
            <a:r>
              <a:rPr lang="en-US" sz="700" b="0" spc="0" baseline="30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356061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9012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535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178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448550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5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_0000_Quad Footer.jp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6572"/>
            <a:ext cx="9144000" cy="56692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81000" y="4819658"/>
            <a:ext cx="47198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0" spc="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© 2017 Jack Henry &amp; Associates, Inc.</a:t>
            </a:r>
            <a:r>
              <a:rPr lang="en-US" sz="700" b="0" spc="0" baseline="30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®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4394" y="4819658"/>
            <a:ext cx="392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B85662A-1579-4E87-9401-405BA96BD0A8}" type="slidenum">
              <a:rPr lang="en-US" sz="800" smtClean="0">
                <a:latin typeface="Arial "/>
              </a:rPr>
              <a:t>‹#›</a:t>
            </a:fld>
            <a:endParaRPr lang="en-US" sz="800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40866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rgbClr val="7F7F7F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801" y="189653"/>
            <a:ext cx="7772400" cy="149248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 – Deposit Origination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Mid Atlantic Regional Users Group Meeting   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endParaRPr lang="en-US" sz="2700" baseline="30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801" y="1682135"/>
            <a:ext cx="6400800" cy="487681"/>
          </a:xfrm>
        </p:spPr>
        <p:txBody>
          <a:bodyPr>
            <a:normAutofit fontScale="70000" lnSpcReduction="20000"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fld id="{289EAD30-1B50-4FC5-9A01-297EFA03A176}" type="datetime4">
              <a:rPr lang="en-US" altLang="en-US" sz="1800"/>
              <a:pPr>
                <a:spcBef>
                  <a:spcPct val="0"/>
                </a:spcBef>
              </a:pPr>
              <a:t>May 5, 2017</a:t>
            </a:fld>
            <a:endParaRPr lang="en-US" altLang="en-US" sz="18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56124"/>
            <a:ext cx="90517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solidFill>
                  <a:schemeClr val="bg1"/>
                </a:solidFill>
              </a:rPr>
              <a:t>Dates contained in this document are provided as estimates only and can be changed at any time at the sole discretion of Jack Henry &amp; Associates, Inc.</a:t>
            </a:r>
            <a:endParaRPr lang="en-US" sz="1100" dirty="0">
              <a:solidFill>
                <a:schemeClr val="bg1"/>
              </a:solidFill>
            </a:endParaRPr>
          </a:p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107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686800" cy="8572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 Development Roadmap – Streamline Deps High Priority gaps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(start Q4 2017 – ready to test Q2 2018)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1391"/>
            <a:ext cx="8686800" cy="2457449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NetTeller</a:t>
            </a:r>
            <a:r>
              <a:rPr lang="en-US" sz="1800" dirty="0">
                <a:solidFill>
                  <a:schemeClr val="tx1"/>
                </a:solidFill>
              </a:rPr>
              <a:t> - Account Access (Link Account to </a:t>
            </a:r>
            <a:r>
              <a:rPr lang="en-US" sz="1800" dirty="0" err="1">
                <a:solidFill>
                  <a:schemeClr val="tx1"/>
                </a:solidFill>
              </a:rPr>
              <a:t>NetTeller</a:t>
            </a:r>
            <a:r>
              <a:rPr lang="en-US" sz="1800" dirty="0">
                <a:solidFill>
                  <a:schemeClr val="tx1"/>
                </a:solidFill>
              </a:rPr>
              <a:t> ID's) - New Account Workflow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Maintenance - Upload </a:t>
            </a:r>
            <a:r>
              <a:rPr lang="en-US" sz="1800" dirty="0" err="1">
                <a:solidFill>
                  <a:schemeClr val="tx1"/>
                </a:solidFill>
              </a:rPr>
              <a:t>NetTeller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Log/Display Maintenance of changes to </a:t>
            </a:r>
            <a:r>
              <a:rPr lang="en-US" sz="1800" dirty="0" err="1">
                <a:solidFill>
                  <a:schemeClr val="tx1"/>
                </a:solidFill>
              </a:rPr>
              <a:t>OnBoard</a:t>
            </a:r>
            <a:r>
              <a:rPr lang="en-US" sz="1800" dirty="0">
                <a:solidFill>
                  <a:schemeClr val="tx1"/>
                </a:solidFill>
              </a:rPr>
              <a:t> Deposit Product and Set-up Configurations for Auditing Purposes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Maintenance - Upload New Stop Payment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Maintenance - Upload Account level maintenance – Account Relationship </a:t>
            </a:r>
          </a:p>
        </p:txBody>
      </p:sp>
    </p:spTree>
    <p:extLst>
      <p:ext uri="{BB962C8B-B14F-4D97-AF65-F5344CB8AC3E}">
        <p14:creationId xmlns:p14="http://schemas.microsoft.com/office/powerpoint/2010/main" val="330349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310" y="205979"/>
            <a:ext cx="8828690" cy="857250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</a:rPr>
              <a:t>JHA </a:t>
            </a:r>
            <a:r>
              <a:rPr lang="en-US" sz="2700" dirty="0" err="1">
                <a:solidFill>
                  <a:schemeClr val="tx1"/>
                </a:solidFill>
              </a:rPr>
              <a:t>OnBoard</a:t>
            </a:r>
            <a:r>
              <a:rPr lang="en-US" sz="2700" dirty="0">
                <a:solidFill>
                  <a:schemeClr val="tx1"/>
                </a:solidFill>
              </a:rPr>
              <a:t> Deposits Development Roadmap – Streamline Deps Medium Priority gaps </a:t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(start Q3 2018 – ready to test Q4 2018)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987"/>
            <a:ext cx="8686800" cy="33944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Maintenance - Upload Account level maintenance - Medium Priority Maintenance Functionality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Document Merge Tool (Ability to create bank defined documents with map able data (Phase 1 Core Fields)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Synergy </a:t>
            </a:r>
            <a:r>
              <a:rPr lang="en-US" sz="1800" dirty="0" err="1">
                <a:solidFill>
                  <a:schemeClr val="tx1"/>
                </a:solidFill>
              </a:rPr>
              <a:t>eSign</a:t>
            </a:r>
            <a:r>
              <a:rPr lang="en-US" sz="1800" dirty="0">
                <a:solidFill>
                  <a:schemeClr val="tx1"/>
                </a:solidFill>
              </a:rPr>
              <a:t> Integration with Document Merge Tool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JHA ID Scan Integration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New Account - Upload Sweep Arrangement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Maintenance - Upload New Sweep Arrangement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Maintenance - Upload New AFT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Maintenance - Upload New ACH</a:t>
            </a: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387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686800" cy="8572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 Development Roadmap – Streamline Deps Low Priority gaps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(start Q1 2019 – ready to test Q2 2019)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686800" cy="33944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Maintenance - Upload New Stop Hold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Screen/Field Editor - Add ability for defined default values for Document UI Fields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Cognos</a:t>
            </a:r>
            <a:r>
              <a:rPr lang="en-US" sz="1800" dirty="0">
                <a:solidFill>
                  <a:schemeClr val="tx1"/>
                </a:solidFill>
              </a:rPr>
              <a:t> Reports (Data Dictionary for customized reporting.)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Valid Values for Core User Defined Fields - Customer Level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Valid Values for Core User Defined Fields - Deposits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Valid Values for Core User Defined Fields – Time Deposits</a:t>
            </a:r>
          </a:p>
        </p:txBody>
      </p:sp>
    </p:spTree>
    <p:extLst>
      <p:ext uri="{BB962C8B-B14F-4D97-AF65-F5344CB8AC3E}">
        <p14:creationId xmlns:p14="http://schemas.microsoft.com/office/powerpoint/2010/main" val="635076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431"/>
            <a:ext cx="8686800" cy="8572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 Development Roadmap – Streamline Deps Low Priority gaps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(start Q1 2019 – ready to test Q3 2019)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2891"/>
            <a:ext cx="8686800" cy="33944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Check ordering – Main Street / CPS Check Printing Solutions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Ability to make screen/field editor fields product specific.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Passport integration to enable a user to change withdrawal limits.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Cross reference fields. </a:t>
            </a:r>
          </a:p>
        </p:txBody>
      </p:sp>
    </p:spTree>
    <p:extLst>
      <p:ext uri="{BB962C8B-B14F-4D97-AF65-F5344CB8AC3E}">
        <p14:creationId xmlns:p14="http://schemas.microsoft.com/office/powerpoint/2010/main" val="2112057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686800" cy="8572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 Development Roadmap – Streamline Deps Low Priority gaps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(start Q1 2019 – ready to test Q4 2019)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182"/>
            <a:ext cx="8686800" cy="33944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Set calculations on core fields (i.e. discount amount or discount % to safe deposit box rental rates.)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Document Merge Tool (Ability to create bank defined documents with </a:t>
            </a:r>
            <a:r>
              <a:rPr lang="en-US" sz="1800" dirty="0" err="1">
                <a:solidFill>
                  <a:schemeClr val="tx1"/>
                </a:solidFill>
              </a:rPr>
              <a:t>mappable</a:t>
            </a:r>
            <a:r>
              <a:rPr lang="en-US" sz="1800" dirty="0">
                <a:solidFill>
                  <a:schemeClr val="tx1"/>
                </a:solidFill>
              </a:rPr>
              <a:t> data (Phase 2 </a:t>
            </a:r>
            <a:r>
              <a:rPr lang="en-US" sz="1800" dirty="0" err="1">
                <a:solidFill>
                  <a:schemeClr val="tx1"/>
                </a:solidFill>
              </a:rPr>
              <a:t>CSi</a:t>
            </a:r>
            <a:r>
              <a:rPr lang="en-US" sz="1800" dirty="0">
                <a:solidFill>
                  <a:schemeClr val="tx1"/>
                </a:solidFill>
              </a:rPr>
              <a:t>/WKFS Fields)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Relationship 360</a:t>
            </a: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067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0" y="2028825"/>
            <a:ext cx="9144000" cy="10858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4950" b="1" dirty="0">
                <a:solidFill>
                  <a:schemeClr val="bg1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21334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 txBox="1">
            <a:spLocks/>
          </p:cNvSpPr>
          <p:nvPr/>
        </p:nvSpPr>
        <p:spPr>
          <a:xfrm>
            <a:off x="1308029" y="1159636"/>
            <a:ext cx="6660204" cy="22322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Legal Disclaimer: Dates contained in this document are provided as estimates only and can be changed at any time at the sole discretion of Jack Henry &amp; Associates, Inc. This information may not be incorporated into any contract and should not be relied upon in making purchasing decisions.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66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763576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Next-Generation Deposit Platform Solution that allows you to quickly and accurately open and maintain retail and commercial checking, savings, IRA and money market accounts; certificates of deposits; and safe-deposit boxes.</a:t>
            </a:r>
          </a:p>
        </p:txBody>
      </p:sp>
    </p:spTree>
    <p:extLst>
      <p:ext uri="{BB962C8B-B14F-4D97-AF65-F5344CB8AC3E}">
        <p14:creationId xmlns:p14="http://schemas.microsoft.com/office/powerpoint/2010/main" val="26182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705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877"/>
            <a:ext cx="8686800" cy="33944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950" dirty="0">
                <a:solidFill>
                  <a:schemeClr val="tx1"/>
                </a:solidFill>
              </a:rPr>
              <a:t>Developed for In-House and </a:t>
            </a:r>
            <a:r>
              <a:rPr lang="en-US" sz="1950" dirty="0" err="1">
                <a:solidFill>
                  <a:schemeClr val="tx1"/>
                </a:solidFill>
              </a:rPr>
              <a:t>OutLink</a:t>
            </a:r>
            <a:r>
              <a:rPr lang="en-US" sz="1950" dirty="0">
                <a:solidFill>
                  <a:schemeClr val="tx1"/>
                </a:solidFill>
              </a:rPr>
              <a:t> banks</a:t>
            </a:r>
          </a:p>
          <a:p>
            <a:pPr>
              <a:defRPr/>
            </a:pPr>
            <a:r>
              <a:rPr lang="en-US" sz="1950" dirty="0">
                <a:solidFill>
                  <a:schemeClr val="tx1"/>
                </a:solidFill>
              </a:rPr>
              <a:t>Single Sign-On through </a:t>
            </a:r>
            <a:r>
              <a:rPr lang="en-US" sz="1950" dirty="0" err="1">
                <a:solidFill>
                  <a:schemeClr val="tx1"/>
                </a:solidFill>
              </a:rPr>
              <a:t>jhaXperience</a:t>
            </a:r>
            <a:endParaRPr lang="en-US" sz="195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950" dirty="0">
                <a:solidFill>
                  <a:schemeClr val="tx1"/>
                </a:solidFill>
              </a:rPr>
              <a:t>Workflow Driven</a:t>
            </a:r>
          </a:p>
          <a:p>
            <a:pPr lvl="1">
              <a:defRPr/>
            </a:pPr>
            <a:r>
              <a:rPr lang="en-US" sz="1500" dirty="0">
                <a:solidFill>
                  <a:schemeClr val="tx1"/>
                </a:solidFill>
              </a:rPr>
              <a:t>Account opening input based on type of transaction and data required to complete that transaction in a compliant manner</a:t>
            </a:r>
          </a:p>
          <a:p>
            <a:pPr>
              <a:defRPr/>
            </a:pPr>
            <a:r>
              <a:rPr lang="en-US" altLang="en-US" sz="19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Compliance Based Dynamic Forms</a:t>
            </a:r>
          </a:p>
          <a:p>
            <a:pPr lvl="1">
              <a:defRPr/>
            </a:pPr>
            <a:r>
              <a:rPr lang="en-US" alt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 verbiage and correct forms package to ensure compliance</a:t>
            </a:r>
          </a:p>
          <a:p>
            <a:pPr lvl="1">
              <a:defRPr/>
            </a:pPr>
            <a:r>
              <a:rPr lang="en-US" alt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 forms technology. CSI live and WKFS future support</a:t>
            </a: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80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Integration</a:t>
            </a:r>
          </a:p>
          <a:p>
            <a:pPr lvl="1"/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SilverLake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CIF 20/20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</a:p>
          <a:p>
            <a:pPr lvl="2"/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ACH, AFT, Stop Payments, Holds, Sweeps, ATM/Debit</a:t>
            </a:r>
          </a:p>
          <a:p>
            <a:r>
              <a:rPr lang="en-US" alt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Complementary Interfaces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Synergy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eSign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 and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iSign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pPr lvl="1"/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YellowHammer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BSA</a:t>
            </a:r>
          </a:p>
          <a:p>
            <a:pPr lvl="1"/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PassPort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10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chemeClr val="tx1"/>
                </a:solidFill>
              </a:rPr>
              <a:t>Customer Verification</a:t>
            </a: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FIS™ </a:t>
            </a:r>
            <a:r>
              <a:rPr lang="en-US" dirty="0" err="1">
                <a:solidFill>
                  <a:schemeClr val="tx1"/>
                </a:solidFill>
              </a:rPr>
              <a:t>ChexSystems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Deluxe Detect®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Check Vendor Integration </a:t>
            </a:r>
          </a:p>
          <a:p>
            <a:pPr marL="800100" lvl="3" indent="-342900">
              <a:defRPr/>
            </a:pPr>
            <a:r>
              <a:rPr lang="en-US" sz="2000" dirty="0">
                <a:solidFill>
                  <a:schemeClr val="tx1"/>
                </a:solidFill>
              </a:rPr>
              <a:t>Harland/Clarke</a:t>
            </a:r>
          </a:p>
          <a:p>
            <a:pPr marL="800100" lvl="3" indent="-342900">
              <a:defRPr/>
            </a:pPr>
            <a:r>
              <a:rPr lang="en-US" sz="2000" dirty="0">
                <a:solidFill>
                  <a:schemeClr val="tx1"/>
                </a:solidFill>
              </a:rPr>
              <a:t>Deluxe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600" dirty="0">
                <a:solidFill>
                  <a:schemeClr val="tx1"/>
                </a:solidFill>
              </a:rPr>
              <a:t>Deposit Interest Calculators	</a:t>
            </a: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Interest and Savings</a:t>
            </a:r>
          </a:p>
          <a:p>
            <a:pPr>
              <a:defRPr/>
            </a:pPr>
            <a:r>
              <a:rPr lang="en-US" sz="2600" dirty="0">
                <a:solidFill>
                  <a:schemeClr val="tx1"/>
                </a:solidFill>
              </a:rPr>
              <a:t>Quick Links, Quick Docs, Quick Notes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Links to allow the user quick access to commonly used websites</a:t>
            </a: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Quick Docs allows quick access to Custom Documents or Notice of Action, Welcome Letters</a:t>
            </a: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Notes to provide product information, best practices, etc.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337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 – Customer update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52 Clients are live </a:t>
            </a:r>
          </a:p>
          <a:p>
            <a:r>
              <a:rPr lang="en-US" dirty="0">
                <a:solidFill>
                  <a:schemeClr val="tx1"/>
                </a:solidFill>
              </a:rPr>
              <a:t>132 Clients have contracted and not yet installed </a:t>
            </a:r>
          </a:p>
        </p:txBody>
      </p:sp>
    </p:spTree>
    <p:extLst>
      <p:ext uri="{BB962C8B-B14F-4D97-AF65-F5344CB8AC3E}">
        <p14:creationId xmlns:p14="http://schemas.microsoft.com/office/powerpoint/2010/main" val="3859279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 Development Roadmap – Key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686800" cy="33944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Performance improvements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WKFS </a:t>
            </a:r>
            <a:r>
              <a:rPr lang="en-US" sz="1800" dirty="0" err="1">
                <a:solidFill>
                  <a:schemeClr val="tx1"/>
                </a:solidFill>
              </a:rPr>
              <a:t>Expere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CSi</a:t>
            </a:r>
            <a:r>
              <a:rPr lang="en-US" sz="1800" dirty="0">
                <a:solidFill>
                  <a:schemeClr val="tx1"/>
                </a:solidFill>
              </a:rPr>
              <a:t> Compliance updates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Streamline Deposits gaps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Omni-channel enablement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User defined enhancements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Regulatory: Beneficial owners of non-individual accounts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Support for optional </a:t>
            </a:r>
            <a:r>
              <a:rPr lang="en-US" sz="1800" dirty="0" err="1">
                <a:solidFill>
                  <a:schemeClr val="tx1"/>
                </a:solidFill>
              </a:rPr>
              <a:t>FinCEN</a:t>
            </a:r>
            <a:r>
              <a:rPr lang="en-US" sz="1800" dirty="0">
                <a:solidFill>
                  <a:schemeClr val="tx1"/>
                </a:solidFill>
              </a:rPr>
              <a:t> offering A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Support for optional ERMS – Enterprise Risk Mitigation Solution (SaaS)</a:t>
            </a:r>
          </a:p>
        </p:txBody>
      </p:sp>
    </p:spTree>
    <p:extLst>
      <p:ext uri="{BB962C8B-B14F-4D97-AF65-F5344CB8AC3E}">
        <p14:creationId xmlns:p14="http://schemas.microsoft.com/office/powerpoint/2010/main" val="104867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JHA </a:t>
            </a:r>
            <a:r>
              <a:rPr lang="en-US" dirty="0" err="1">
                <a:solidFill>
                  <a:schemeClr val="tx1"/>
                </a:solidFill>
              </a:rPr>
              <a:t>OnBoard</a:t>
            </a:r>
            <a:r>
              <a:rPr lang="en-US" dirty="0">
                <a:solidFill>
                  <a:schemeClr val="tx1"/>
                </a:solidFill>
              </a:rPr>
              <a:t> Deposits Development Roadmap – Key items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686800" cy="33944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Performance improvements – continuous 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WKFS </a:t>
            </a:r>
            <a:r>
              <a:rPr lang="en-US" sz="1800" dirty="0" err="1">
                <a:solidFill>
                  <a:schemeClr val="tx1"/>
                </a:solidFill>
              </a:rPr>
              <a:t>Expere</a:t>
            </a:r>
            <a:r>
              <a:rPr lang="en-US" sz="1800" dirty="0">
                <a:solidFill>
                  <a:schemeClr val="tx1"/>
                </a:solidFill>
              </a:rPr>
              <a:t> – beta ready Q4 of 2018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CSi</a:t>
            </a:r>
            <a:r>
              <a:rPr lang="en-US" sz="1800" dirty="0">
                <a:solidFill>
                  <a:schemeClr val="tx1"/>
                </a:solidFill>
              </a:rPr>
              <a:t> Compliance updates  – continuous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Streamline Deposits gaps (high = Q2 2018, medium = Q4 2018, low = Q4 2019)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Omni-channel enablement – phase 1 beta ready; phase 2 is TBD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User defined enhancements – continuous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Regulatory: Beneficial owners of non-individual accounts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Support for optional </a:t>
            </a:r>
            <a:r>
              <a:rPr lang="en-US" sz="1800" dirty="0" err="1">
                <a:solidFill>
                  <a:schemeClr val="tx1"/>
                </a:solidFill>
              </a:rPr>
              <a:t>FinCEN</a:t>
            </a:r>
            <a:r>
              <a:rPr lang="en-US" sz="1800" dirty="0">
                <a:solidFill>
                  <a:schemeClr val="tx1"/>
                </a:solidFill>
              </a:rPr>
              <a:t> offering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Support for optional ERMS – Enterprise Risk Mitigation Solution (SaaS)</a:t>
            </a:r>
          </a:p>
        </p:txBody>
      </p:sp>
    </p:spTree>
    <p:extLst>
      <p:ext uri="{BB962C8B-B14F-4D97-AF65-F5344CB8AC3E}">
        <p14:creationId xmlns:p14="http://schemas.microsoft.com/office/powerpoint/2010/main" val="298914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BEED2FB6FAD4595041A2E0B100523" ma:contentTypeVersion="0" ma:contentTypeDescription="Create a new document." ma:contentTypeScope="" ma:versionID="c62a273a3bf27b4658922251f6c071b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718978-0193-4891-B43A-7B4AFF3242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1C947B-9CDB-4F2F-BC00-62445662E6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D620AD-04DF-4F9C-9126-3DFEFCF3753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111122</TotalTime>
  <Words>824</Words>
  <Application>Microsoft Office PowerPoint</Application>
  <PresentationFormat>On-screen Show (16:9)</PresentationFormat>
  <Paragraphs>109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</vt:lpstr>
      <vt:lpstr>Calibri</vt:lpstr>
      <vt:lpstr>Office Theme</vt:lpstr>
      <vt:lpstr>OnBoard Deposits – Deposit Origination  Mid Atlantic Regional Users Group Meeting     </vt:lpstr>
      <vt:lpstr>PowerPoint Presentation</vt:lpstr>
      <vt:lpstr>JHA OnBoard Deposits</vt:lpstr>
      <vt:lpstr>JHA OnBoard Deposits</vt:lpstr>
      <vt:lpstr>JHA OnBoard Deposits  </vt:lpstr>
      <vt:lpstr>JHA OnBoard Deposits</vt:lpstr>
      <vt:lpstr>OnBoard Deposit – Customer update </vt:lpstr>
      <vt:lpstr>JHA OnBoard Deposits Development Roadmap – Key items</vt:lpstr>
      <vt:lpstr>JHA OnBoard Deposits Development Roadmap – Key items details</vt:lpstr>
      <vt:lpstr>JHA OnBoard Deposits Development Roadmap – Streamline Deps High Priority gaps  (start Q4 2017 – ready to test Q2 2018) </vt:lpstr>
      <vt:lpstr>JHA OnBoard Deposits Development Roadmap – Streamline Deps Medium Priority gaps  (start Q3 2018 – ready to test Q4 2018)  </vt:lpstr>
      <vt:lpstr>JHA OnBoard Deposits Development Roadmap – Streamline Deps Low Priority gaps  (start Q1 2019 – ready to test Q2 2019)</vt:lpstr>
      <vt:lpstr>JHA OnBoard Deposits Development Roadmap – Streamline Deps Low Priority gaps  (start Q1 2019 – ready to test Q3 2019)</vt:lpstr>
      <vt:lpstr>JHA OnBoard Deposits Development Roadmap – Streamline Deps Low Priority gaps  (start Q1 2019 – ready to test Q4 2019)</vt:lpstr>
      <vt:lpstr>PowerPoint Presentation</vt:lpstr>
    </vt:vector>
  </TitlesOfParts>
  <Company>JHA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Moore</dc:creator>
  <cp:lastModifiedBy>Buck West</cp:lastModifiedBy>
  <cp:revision>436</cp:revision>
  <cp:lastPrinted>2016-08-30T15:06:42Z</cp:lastPrinted>
  <dcterms:created xsi:type="dcterms:W3CDTF">2015-10-21T17:35:34Z</dcterms:created>
  <dcterms:modified xsi:type="dcterms:W3CDTF">2017-05-05T15:54:13Z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0x010100311BEED2FB6FAD4595041A2E0B100523</vt:lpwstr>
  </property>
</Properties>
</file>