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9" r:id="rId5"/>
    <p:sldId id="331" r:id="rId6"/>
    <p:sldId id="347" r:id="rId7"/>
    <p:sldId id="346" r:id="rId8"/>
    <p:sldId id="321" r:id="rId9"/>
    <p:sldId id="322" r:id="rId10"/>
    <p:sldId id="323" r:id="rId11"/>
    <p:sldId id="324" r:id="rId12"/>
    <p:sldId id="345" r:id="rId13"/>
    <p:sldId id="328" r:id="rId14"/>
    <p:sldId id="326" r:id="rId15"/>
    <p:sldId id="327" r:id="rId16"/>
    <p:sldId id="316" r:id="rId17"/>
  </p:sldIdLst>
  <p:sldSz cx="9144000" cy="5143500" type="screen16x9"/>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86"/>
    <a:srgbClr val="0A51A1"/>
    <a:srgbClr val="1A6CA0"/>
    <a:srgbClr val="18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92264" autoAdjust="0"/>
  </p:normalViewPr>
  <p:slideViewPr>
    <p:cSldViewPr snapToGrid="0" snapToObjects="1">
      <p:cViewPr varScale="1">
        <p:scale>
          <a:sx n="143" d="100"/>
          <a:sy n="143" d="100"/>
        </p:scale>
        <p:origin x="390" y="120"/>
      </p:cViewPr>
      <p:guideLst>
        <p:guide orient="horz" pos="1620"/>
        <p:guide pos="2880"/>
      </p:guideLst>
    </p:cSldViewPr>
  </p:slideViewPr>
  <p:outlineViewPr>
    <p:cViewPr>
      <p:scale>
        <a:sx n="33" d="100"/>
        <a:sy n="33" d="100"/>
      </p:scale>
      <p:origin x="0" y="-6845"/>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7" d="100"/>
          <a:sy n="67" d="100"/>
        </p:scale>
        <p:origin x="308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1963"/>
          </a:xfrm>
          <a:prstGeom prst="rect">
            <a:avLst/>
          </a:prstGeom>
        </p:spPr>
        <p:txBody>
          <a:bodyPr vert="horz" lIns="91440" tIns="45720" rIns="91440" bIns="45720" rtlCol="0"/>
          <a:lstStyle>
            <a:lvl1pPr algn="r">
              <a:defRPr sz="1200"/>
            </a:lvl1pPr>
          </a:lstStyle>
          <a:p>
            <a:fld id="{356F87FB-B0C7-4341-B2A3-2BAFDA3DFC01}" type="datetimeFigureOut">
              <a:rPr lang="en-US" smtClean="0"/>
              <a:t>5/4/2017</a:t>
            </a:fld>
            <a:endParaRPr lang="en-US"/>
          </a:p>
        </p:txBody>
      </p:sp>
      <p:sp>
        <p:nvSpPr>
          <p:cNvPr id="4" name="Footer Placeholder 3"/>
          <p:cNvSpPr>
            <a:spLocks noGrp="1"/>
          </p:cNvSpPr>
          <p:nvPr>
            <p:ph type="ftr" sz="quarter" idx="2"/>
          </p:nvPr>
        </p:nvSpPr>
        <p:spPr>
          <a:xfrm>
            <a:off x="0" y="8761413"/>
            <a:ext cx="30353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761413"/>
            <a:ext cx="3035300" cy="461962"/>
          </a:xfrm>
          <a:prstGeom prst="rect">
            <a:avLst/>
          </a:prstGeom>
        </p:spPr>
        <p:txBody>
          <a:bodyPr vert="horz" lIns="91440" tIns="45720" rIns="91440" bIns="45720" rtlCol="0" anchor="b"/>
          <a:lstStyle>
            <a:lvl1pPr algn="r">
              <a:defRPr sz="1200"/>
            </a:lvl1pPr>
          </a:lstStyle>
          <a:p>
            <a:fld id="{208CF6C5-1145-4638-AD90-B6D40DAAA860}" type="slidenum">
              <a:rPr lang="en-US" smtClean="0"/>
              <a:t>‹#›</a:t>
            </a:fld>
            <a:endParaRPr lang="en-US"/>
          </a:p>
        </p:txBody>
      </p:sp>
    </p:spTree>
    <p:extLst>
      <p:ext uri="{BB962C8B-B14F-4D97-AF65-F5344CB8AC3E}">
        <p14:creationId xmlns:p14="http://schemas.microsoft.com/office/powerpoint/2010/main" val="1822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714" tIns="46358" rIns="92714" bIns="46358" rtlCol="0"/>
          <a:lstStyle>
            <a:lvl1pPr algn="l">
              <a:defRPr sz="1200"/>
            </a:lvl1pPr>
          </a:lstStyle>
          <a:p>
            <a:endParaRPr lang="en-US" dirty="0"/>
          </a:p>
        </p:txBody>
      </p:sp>
      <p:sp>
        <p:nvSpPr>
          <p:cNvPr id="3" name="Date Placeholder 2"/>
          <p:cNvSpPr>
            <a:spLocks noGrp="1"/>
          </p:cNvSpPr>
          <p:nvPr>
            <p:ph type="dt" idx="1"/>
          </p:nvPr>
        </p:nvSpPr>
        <p:spPr>
          <a:xfrm>
            <a:off x="3967341" y="0"/>
            <a:ext cx="3035088" cy="461169"/>
          </a:xfrm>
          <a:prstGeom prst="rect">
            <a:avLst/>
          </a:prstGeom>
        </p:spPr>
        <p:txBody>
          <a:bodyPr vert="horz" lIns="92714" tIns="46358" rIns="92714" bIns="46358" rtlCol="0"/>
          <a:lstStyle>
            <a:lvl1pPr algn="r">
              <a:defRPr sz="1200"/>
            </a:lvl1pPr>
          </a:lstStyle>
          <a:p>
            <a:fld id="{E78C9C06-5446-5347-BEF4-DD1BEFE2E114}" type="datetimeFigureOut">
              <a:rPr lang="en-US" smtClean="0"/>
              <a:t>5/4/2017</a:t>
            </a:fld>
            <a:endParaRPr lang="en-US" dirty="0"/>
          </a:p>
        </p:txBody>
      </p:sp>
      <p:sp>
        <p:nvSpPr>
          <p:cNvPr id="4" name="Slide Image Placeholder 3"/>
          <p:cNvSpPr>
            <a:spLocks noGrp="1" noRot="1" noChangeAspect="1"/>
          </p:cNvSpPr>
          <p:nvPr>
            <p:ph type="sldImg" idx="2"/>
          </p:nvPr>
        </p:nvSpPr>
        <p:spPr>
          <a:xfrm>
            <a:off x="425450" y="690563"/>
            <a:ext cx="6153150" cy="3460750"/>
          </a:xfrm>
          <a:prstGeom prst="rect">
            <a:avLst/>
          </a:prstGeom>
          <a:noFill/>
          <a:ln w="12700">
            <a:solidFill>
              <a:prstClr val="black"/>
            </a:solidFill>
          </a:ln>
        </p:spPr>
        <p:txBody>
          <a:bodyPr vert="horz" lIns="92714" tIns="46358" rIns="92714" bIns="46358" rtlCol="0" anchor="ctr"/>
          <a:lstStyle/>
          <a:p>
            <a:endParaRPr lang="en-US" dirty="0"/>
          </a:p>
        </p:txBody>
      </p:sp>
      <p:sp>
        <p:nvSpPr>
          <p:cNvPr id="5" name="Notes Placeholder 4"/>
          <p:cNvSpPr>
            <a:spLocks noGrp="1"/>
          </p:cNvSpPr>
          <p:nvPr>
            <p:ph type="body" sz="quarter" idx="3"/>
          </p:nvPr>
        </p:nvSpPr>
        <p:spPr>
          <a:xfrm>
            <a:off x="700405" y="4381104"/>
            <a:ext cx="5603240" cy="4150518"/>
          </a:xfrm>
          <a:prstGeom prst="rect">
            <a:avLst/>
          </a:prstGeom>
        </p:spPr>
        <p:txBody>
          <a:bodyPr vert="horz" lIns="92714" tIns="46358" rIns="92714" bIns="463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5088" cy="461169"/>
          </a:xfrm>
          <a:prstGeom prst="rect">
            <a:avLst/>
          </a:prstGeom>
        </p:spPr>
        <p:txBody>
          <a:bodyPr vert="horz" lIns="92714" tIns="46358" rIns="92714" bIns="463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760606"/>
            <a:ext cx="3035088" cy="461169"/>
          </a:xfrm>
          <a:prstGeom prst="rect">
            <a:avLst/>
          </a:prstGeom>
        </p:spPr>
        <p:txBody>
          <a:bodyPr vert="horz" lIns="92714" tIns="46358" rIns="92714" bIns="46358" rtlCol="0" anchor="b"/>
          <a:lstStyle>
            <a:lvl1pPr algn="r">
              <a:defRPr sz="1200"/>
            </a:lvl1pPr>
          </a:lstStyle>
          <a:p>
            <a:fld id="{DF3E7E2B-70AB-464D-816A-0452339C009D}" type="slidenum">
              <a:rPr lang="en-US" smtClean="0"/>
              <a:t>‹#›</a:t>
            </a:fld>
            <a:endParaRPr lang="en-US" dirty="0"/>
          </a:p>
        </p:txBody>
      </p:sp>
    </p:spTree>
    <p:extLst>
      <p:ext uri="{BB962C8B-B14F-4D97-AF65-F5344CB8AC3E}">
        <p14:creationId xmlns:p14="http://schemas.microsoft.com/office/powerpoint/2010/main" val="2197722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E7E2B-70AB-464D-816A-0452339C009D}" type="slidenum">
              <a:rPr lang="en-US" smtClean="0"/>
              <a:t>1</a:t>
            </a:fld>
            <a:endParaRPr lang="en-US" dirty="0"/>
          </a:p>
        </p:txBody>
      </p:sp>
    </p:spTree>
    <p:extLst>
      <p:ext uri="{BB962C8B-B14F-4D97-AF65-F5344CB8AC3E}">
        <p14:creationId xmlns:p14="http://schemas.microsoft.com/office/powerpoint/2010/main" val="28030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F3E7E2B-70AB-464D-816A-0452339C009D}" type="slidenum">
              <a:rPr lang="en-US" smtClean="0"/>
              <a:t>6</a:t>
            </a:fld>
            <a:endParaRPr lang="en-US" dirty="0"/>
          </a:p>
        </p:txBody>
      </p:sp>
    </p:spTree>
    <p:extLst>
      <p:ext uri="{BB962C8B-B14F-4D97-AF65-F5344CB8AC3E}">
        <p14:creationId xmlns:p14="http://schemas.microsoft.com/office/powerpoint/2010/main" val="188487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F3E7E2B-70AB-464D-816A-0452339C009D}" type="slidenum">
              <a:rPr lang="en-US" smtClean="0"/>
              <a:t>7</a:t>
            </a:fld>
            <a:endParaRPr lang="en-US" dirty="0"/>
          </a:p>
        </p:txBody>
      </p:sp>
    </p:spTree>
    <p:extLst>
      <p:ext uri="{BB962C8B-B14F-4D97-AF65-F5344CB8AC3E}">
        <p14:creationId xmlns:p14="http://schemas.microsoft.com/office/powerpoint/2010/main" val="346067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F3E7E2B-70AB-464D-816A-0452339C009D}" type="slidenum">
              <a:rPr lang="en-US" smtClean="0"/>
              <a:t>8</a:t>
            </a:fld>
            <a:endParaRPr lang="en-US" dirty="0"/>
          </a:p>
        </p:txBody>
      </p:sp>
    </p:spTree>
    <p:extLst>
      <p:ext uri="{BB962C8B-B14F-4D97-AF65-F5344CB8AC3E}">
        <p14:creationId xmlns:p14="http://schemas.microsoft.com/office/powerpoint/2010/main" val="135366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degaSansOldstyle" charset="0"/>
              </a:defRPr>
            </a:lvl1pPr>
            <a:lvl2pPr marL="763190" indent="-293535" eaLnBrk="0" hangingPunct="0">
              <a:defRPr>
                <a:solidFill>
                  <a:schemeClr val="tx1"/>
                </a:solidFill>
                <a:latin typeface="BodegaSansOldstyle" charset="0"/>
              </a:defRPr>
            </a:lvl2pPr>
            <a:lvl3pPr marL="1174139" indent="-234827" eaLnBrk="0" hangingPunct="0">
              <a:defRPr>
                <a:solidFill>
                  <a:schemeClr val="tx1"/>
                </a:solidFill>
                <a:latin typeface="BodegaSansOldstyle" charset="0"/>
              </a:defRPr>
            </a:lvl3pPr>
            <a:lvl4pPr marL="1643795" indent="-234827" eaLnBrk="0" hangingPunct="0">
              <a:defRPr>
                <a:solidFill>
                  <a:schemeClr val="tx1"/>
                </a:solidFill>
                <a:latin typeface="BodegaSansOldstyle" charset="0"/>
              </a:defRPr>
            </a:lvl4pPr>
            <a:lvl5pPr marL="2113451" indent="-234827" eaLnBrk="0" hangingPunct="0">
              <a:defRPr>
                <a:solidFill>
                  <a:schemeClr val="tx1"/>
                </a:solidFill>
                <a:latin typeface="BodegaSansOldstyle" charset="0"/>
              </a:defRPr>
            </a:lvl5pPr>
            <a:lvl6pPr marL="2583106" indent="-234827" eaLnBrk="0" fontAlgn="base" hangingPunct="0">
              <a:spcBef>
                <a:spcPct val="0"/>
              </a:spcBef>
              <a:spcAft>
                <a:spcPct val="0"/>
              </a:spcAft>
              <a:defRPr>
                <a:solidFill>
                  <a:schemeClr val="tx1"/>
                </a:solidFill>
                <a:latin typeface="BodegaSansOldstyle" charset="0"/>
              </a:defRPr>
            </a:lvl6pPr>
            <a:lvl7pPr marL="3052761" indent="-234827" eaLnBrk="0" fontAlgn="base" hangingPunct="0">
              <a:spcBef>
                <a:spcPct val="0"/>
              </a:spcBef>
              <a:spcAft>
                <a:spcPct val="0"/>
              </a:spcAft>
              <a:defRPr>
                <a:solidFill>
                  <a:schemeClr val="tx1"/>
                </a:solidFill>
                <a:latin typeface="BodegaSansOldstyle" charset="0"/>
              </a:defRPr>
            </a:lvl7pPr>
            <a:lvl8pPr marL="3522417" indent="-234827" eaLnBrk="0" fontAlgn="base" hangingPunct="0">
              <a:spcBef>
                <a:spcPct val="0"/>
              </a:spcBef>
              <a:spcAft>
                <a:spcPct val="0"/>
              </a:spcAft>
              <a:defRPr>
                <a:solidFill>
                  <a:schemeClr val="tx1"/>
                </a:solidFill>
                <a:latin typeface="BodegaSansOldstyle" charset="0"/>
              </a:defRPr>
            </a:lvl8pPr>
            <a:lvl9pPr marL="3992072" indent="-234827" eaLnBrk="0" fontAlgn="base" hangingPunct="0">
              <a:spcBef>
                <a:spcPct val="0"/>
              </a:spcBef>
              <a:spcAft>
                <a:spcPct val="0"/>
              </a:spcAft>
              <a:defRPr>
                <a:solidFill>
                  <a:schemeClr val="tx1"/>
                </a:solidFill>
                <a:latin typeface="BodegaSansOldstyle" charset="0"/>
              </a:defRPr>
            </a:lvl9pPr>
          </a:lstStyle>
          <a:p>
            <a:pPr eaLnBrk="1" hangingPunct="1"/>
            <a:fld id="{6F9EC507-0A02-4377-82AA-54DD13E29E53}" type="slidenum">
              <a:rPr lang="en-US" smtClean="0"/>
              <a:pPr eaLnBrk="1" hangingPunct="1"/>
              <a:t>10</a:t>
            </a:fld>
            <a:endParaRPr lang="en-US" dirty="0" smtClean="0"/>
          </a:p>
        </p:txBody>
      </p:sp>
      <p:sp>
        <p:nvSpPr>
          <p:cNvPr id="3993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0" y="4447462"/>
            <a:ext cx="7077075" cy="4211759"/>
          </a:xfrm>
          <a:ln/>
        </p:spPr>
        <p:txBody>
          <a:bodyPr>
            <a:normAutofit/>
          </a:bodyPr>
          <a:lstStyle/>
          <a:p>
            <a:pPr>
              <a:defRPr/>
            </a:pPr>
            <a:r>
              <a:rPr lang="en-US" dirty="0" smtClean="0">
                <a:latin typeface="+mn-lt"/>
              </a:rPr>
              <a:t>The </a:t>
            </a:r>
            <a:r>
              <a:rPr lang="en-US" i="1" dirty="0" smtClean="0">
                <a:latin typeface="+mn-lt"/>
              </a:rPr>
              <a:t>JHA PassPort</a:t>
            </a:r>
            <a:r>
              <a:rPr lang="en-US" dirty="0" smtClean="0">
                <a:latin typeface="+mn-lt"/>
              </a:rPr>
              <a:t> Fraud Center (aka Risk Management) uses PRISM</a:t>
            </a:r>
            <a:r>
              <a:rPr lang="en-US" baseline="30000" dirty="0" smtClean="0">
                <a:latin typeface="+mn-lt"/>
              </a:rPr>
              <a:t>®</a:t>
            </a:r>
            <a:r>
              <a:rPr lang="en-US" dirty="0" smtClean="0">
                <a:latin typeface="+mn-lt"/>
              </a:rPr>
              <a:t>,</a:t>
            </a:r>
            <a:r>
              <a:rPr lang="en-US" baseline="30000" dirty="0" smtClean="0">
                <a:latin typeface="+mn-lt"/>
              </a:rPr>
              <a:t> </a:t>
            </a:r>
            <a:r>
              <a:rPr lang="en-US" dirty="0" smtClean="0">
                <a:latin typeface="+mn-lt"/>
              </a:rPr>
              <a:t>an intelligent risk management system that monitors, detects and prevents on-going debit card fraud.  PRISM combines the pattern recognition power of neural network transaction scoring technology and custom risk models with expert rules-based strategies to manage and control fraud losses. This solution is an effective tool to help issuers manage risk associated with ATM, VisaCheck</a:t>
            </a:r>
            <a:r>
              <a:rPr lang="en-US" baseline="30000" dirty="0" smtClean="0">
                <a:latin typeface="+mn-lt"/>
              </a:rPr>
              <a:t>®</a:t>
            </a:r>
            <a:r>
              <a:rPr lang="en-US" dirty="0" smtClean="0">
                <a:latin typeface="+mn-lt"/>
              </a:rPr>
              <a:t>, Debit MasterCard</a:t>
            </a:r>
            <a:r>
              <a:rPr lang="en-US" baseline="30000" dirty="0" smtClean="0">
                <a:latin typeface="+mn-lt"/>
              </a:rPr>
              <a:t>®</a:t>
            </a:r>
            <a:r>
              <a:rPr lang="en-US" dirty="0" smtClean="0">
                <a:latin typeface="+mn-lt"/>
              </a:rPr>
              <a:t>, and Discover Debit</a:t>
            </a:r>
            <a:r>
              <a:rPr lang="en-US" baseline="30000" dirty="0" smtClean="0">
                <a:latin typeface="+mn-lt"/>
              </a:rPr>
              <a:t>®</a:t>
            </a:r>
            <a:r>
              <a:rPr lang="en-US" dirty="0" smtClean="0">
                <a:latin typeface="+mn-lt"/>
              </a:rPr>
              <a:t> cards. This system is capable of creating alerts based on rules, models, cardholders’ spending habits and logic to detect possible fraudulent activity within minutes of the transaction, while maintaining a low false positive rate. The advanced process allows scoring to take place outside the critical authorization processing path so meaningful results are obtained with minimal impact to cardholders.</a:t>
            </a:r>
          </a:p>
          <a:p>
            <a:pPr>
              <a:defRPr/>
            </a:pPr>
            <a:r>
              <a:rPr lang="en-US" dirty="0" smtClean="0">
                <a:latin typeface="+mn-lt"/>
              </a:rPr>
              <a:t> </a:t>
            </a:r>
          </a:p>
          <a:p>
            <a:pPr>
              <a:defRPr/>
            </a:pPr>
            <a:r>
              <a:rPr lang="en-US" dirty="0" smtClean="0">
                <a:latin typeface="+mn-lt"/>
              </a:rPr>
              <a:t>High risk transactions are identified and reviewed by a fraud analyst.  If fraud is suspected, the fraud analyst will attempt to contact the cardholder to verify the legitimacy of the transactions. If fraud is confirmed by the cardholder, the card is immediately disabled to prevent further activity and the cardholder is instructed to contact their financial institution. If the cardholder is not available to confirm the activity, the card will be temporarily blocked until the cardholder contact is made.  </a:t>
            </a:r>
          </a:p>
          <a:p>
            <a:pPr>
              <a:defRPr/>
            </a:pPr>
            <a:r>
              <a:rPr lang="en-US" dirty="0" smtClean="0">
                <a:latin typeface="+mn-lt"/>
              </a:rPr>
              <a:t>The Fraud Center:</a:t>
            </a:r>
          </a:p>
          <a:p>
            <a:pPr>
              <a:defRPr/>
            </a:pPr>
            <a:r>
              <a:rPr lang="en-US" dirty="0" smtClean="0">
                <a:latin typeface="+mn-lt"/>
              </a:rPr>
              <a:t>Identifies potentially fraudulent transactions early in the fraud cycle.</a:t>
            </a:r>
          </a:p>
          <a:p>
            <a:pPr>
              <a:defRPr/>
            </a:pPr>
            <a:r>
              <a:rPr lang="en-US" dirty="0" smtClean="0">
                <a:latin typeface="+mn-lt"/>
              </a:rPr>
              <a:t>Offers opportunities to minimize the impact of fraudulent transactions.</a:t>
            </a:r>
          </a:p>
          <a:p>
            <a:pPr>
              <a:defRPr/>
            </a:pPr>
            <a:r>
              <a:rPr lang="en-US" dirty="0" smtClean="0">
                <a:latin typeface="+mn-lt"/>
              </a:rPr>
              <a:t>Provides complete and timely transaction review.</a:t>
            </a:r>
          </a:p>
          <a:p>
            <a:pPr>
              <a:defRPr/>
            </a:pPr>
            <a:r>
              <a:rPr lang="en-US" dirty="0" smtClean="0">
                <a:latin typeface="+mn-lt"/>
              </a:rPr>
              <a:t>Allows quick, positive action to reduce future fraud losses on behalf of PassPort clients.</a:t>
            </a:r>
          </a:p>
          <a:p>
            <a:pPr>
              <a:defRPr/>
            </a:pPr>
            <a:r>
              <a:rPr lang="en-US" dirty="0" smtClean="0">
                <a:latin typeface="+mn-lt"/>
              </a:rPr>
              <a:t>In addition, this comprehensive service is intended to enhance customer service, result in a positive impact on revenue and provide a better understanding of dynamic fraud behavior.</a:t>
            </a:r>
          </a:p>
          <a:p>
            <a:pPr eaLnBrk="1" hangingPunct="1">
              <a:defRPr/>
            </a:pPr>
            <a:endParaRPr lang="en-US" dirty="0" smtClean="0"/>
          </a:p>
        </p:txBody>
      </p:sp>
    </p:spTree>
    <p:extLst>
      <p:ext uri="{BB962C8B-B14F-4D97-AF65-F5344CB8AC3E}">
        <p14:creationId xmlns:p14="http://schemas.microsoft.com/office/powerpoint/2010/main" val="365971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This slide must be included in all presentations that include dates of future deliverables.</a:t>
            </a:r>
          </a:p>
          <a:p>
            <a:endParaRPr lang="en-US" b="1" i="1" dirty="0"/>
          </a:p>
          <a:p>
            <a:r>
              <a:rPr lang="en-US" b="1" i="1" dirty="0" smtClean="0"/>
              <a:t>The following, smaller disclaimer should appear on each subsequent slide that contains a date of future deliverables:</a:t>
            </a:r>
          </a:p>
          <a:p>
            <a:endParaRPr lang="en-US" i="1" dirty="0" smtClean="0"/>
          </a:p>
          <a:p>
            <a:r>
              <a:rPr lang="en-US" i="1" dirty="0" smtClean="0"/>
              <a:t>Dates </a:t>
            </a:r>
            <a:r>
              <a:rPr lang="en-US" i="1" dirty="0"/>
              <a:t>contained in this document are provided as estimates only and can be changed at any time at the sole discretion of Jack Henry &amp; Associates, Inc.</a:t>
            </a:r>
            <a:endParaRPr lang="en-US" b="1" i="1" dirty="0"/>
          </a:p>
        </p:txBody>
      </p:sp>
      <p:sp>
        <p:nvSpPr>
          <p:cNvPr id="4" name="Slide Number Placeholder 3"/>
          <p:cNvSpPr>
            <a:spLocks noGrp="1"/>
          </p:cNvSpPr>
          <p:nvPr>
            <p:ph type="sldNum" sz="quarter" idx="10"/>
          </p:nvPr>
        </p:nvSpPr>
        <p:spPr/>
        <p:txBody>
          <a:bodyPr/>
          <a:lstStyle/>
          <a:p>
            <a:fld id="{DF3E7E2B-70AB-464D-816A-0452339C009D}" type="slidenum">
              <a:rPr lang="en-US" smtClean="0"/>
              <a:t>13</a:t>
            </a:fld>
            <a:endParaRPr lang="en-US" dirty="0"/>
          </a:p>
        </p:txBody>
      </p:sp>
    </p:spTree>
    <p:extLst>
      <p:ext uri="{BB962C8B-B14F-4D97-AF65-F5344CB8AC3E}">
        <p14:creationId xmlns:p14="http://schemas.microsoft.com/office/powerpoint/2010/main" val="329386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4887"/>
          <a:stretch/>
        </p:blipFill>
        <p:spPr>
          <a:xfrm>
            <a:off x="0" y="-7750"/>
            <a:ext cx="9144000" cy="5151249"/>
          </a:xfrm>
          <a:prstGeom prst="rect">
            <a:avLst/>
          </a:prstGeom>
        </p:spPr>
      </p:pic>
      <p:pic>
        <p:nvPicPr>
          <p:cNvPr id="12" name="Picture 11" descr="_0000_Quad 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6572"/>
            <a:ext cx="9144000" cy="566928"/>
          </a:xfrm>
          <a:prstGeom prst="rect">
            <a:avLst/>
          </a:prstGeom>
        </p:spPr>
      </p:pic>
      <p:sp>
        <p:nvSpPr>
          <p:cNvPr id="19" name="Title 1"/>
          <p:cNvSpPr>
            <a:spLocks noGrp="1"/>
          </p:cNvSpPr>
          <p:nvPr>
            <p:ph type="title" hasCustomPrompt="1"/>
          </p:nvPr>
        </p:nvSpPr>
        <p:spPr>
          <a:xfrm>
            <a:off x="400801" y="660579"/>
            <a:ext cx="7772400" cy="1021556"/>
          </a:xfrm>
        </p:spPr>
        <p:txBody>
          <a:bodyPr anchor="t">
            <a:normAutofit/>
          </a:bodyPr>
          <a:lstStyle>
            <a:lvl1pPr algn="l">
              <a:defRPr sz="3200" b="1" cap="none">
                <a:solidFill>
                  <a:schemeClr val="bg1">
                    <a:lumMod val="50000"/>
                  </a:schemeClr>
                </a:solidFill>
                <a:latin typeface="Arial"/>
              </a:defRPr>
            </a:lvl1pPr>
          </a:lstStyle>
          <a:p>
            <a:r>
              <a:rPr lang="en-US" dirty="0" smtClean="0"/>
              <a:t>Click to edit master title style</a:t>
            </a:r>
            <a:endParaRPr lang="en-US" dirty="0"/>
          </a:p>
        </p:txBody>
      </p:sp>
      <p:sp>
        <p:nvSpPr>
          <p:cNvPr id="20" name="Subtitle 2"/>
          <p:cNvSpPr>
            <a:spLocks noGrp="1"/>
          </p:cNvSpPr>
          <p:nvPr>
            <p:ph type="subTitle" idx="1"/>
          </p:nvPr>
        </p:nvSpPr>
        <p:spPr>
          <a:xfrm>
            <a:off x="400801" y="1191462"/>
            <a:ext cx="6400800" cy="91457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31580" y="4866501"/>
            <a:ext cx="1589220" cy="184666"/>
          </a:xfrm>
          <a:prstGeom prst="rect">
            <a:avLst/>
          </a:prstGeom>
          <a:noFill/>
        </p:spPr>
        <p:txBody>
          <a:bodyPr wrap="square" rtlCol="0">
            <a:spAutoFit/>
          </a:bodyPr>
          <a:lstStyle/>
          <a:p>
            <a:r>
              <a:rPr lang="en-US" sz="600" b="0" spc="0" dirty="0" smtClean="0">
                <a:solidFill>
                  <a:schemeClr val="bg1">
                    <a:lumMod val="50000"/>
                  </a:schemeClr>
                </a:solidFill>
                <a:latin typeface="Arial"/>
                <a:cs typeface="Arial"/>
              </a:rPr>
              <a:t>© 2016 Jack Henry &amp; Associates, Inc.</a:t>
            </a:r>
            <a:r>
              <a:rPr lang="en-US" sz="700" b="0" spc="0" baseline="30000" dirty="0" smtClean="0">
                <a:solidFill>
                  <a:schemeClr val="bg1">
                    <a:lumMod val="50000"/>
                  </a:schemeClr>
                </a:solidFill>
                <a:latin typeface="Arial"/>
                <a:cs typeface="Arial"/>
              </a:rPr>
              <a:t>®</a:t>
            </a:r>
            <a:endParaRPr lang="en-US" sz="700" b="0" spc="0" baseline="30000" dirty="0">
              <a:solidFill>
                <a:schemeClr val="bg1">
                  <a:lumMod val="50000"/>
                </a:schemeClr>
              </a:solidFill>
              <a:latin typeface="Arial"/>
              <a:cs typeface="Arial"/>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970" y="2882686"/>
            <a:ext cx="1314808" cy="1288512"/>
          </a:xfrm>
          <a:prstGeom prst="rect">
            <a:avLst/>
          </a:prstGeom>
        </p:spPr>
      </p:pic>
    </p:spTree>
    <p:extLst>
      <p:ext uri="{BB962C8B-B14F-4D97-AF65-F5344CB8AC3E}">
        <p14:creationId xmlns:p14="http://schemas.microsoft.com/office/powerpoint/2010/main" val="256740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0611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9012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35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784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320280"/>
            <a:ext cx="8229600" cy="4226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228600" y="4653309"/>
            <a:ext cx="1447800" cy="202326"/>
          </a:xfrm>
          <a:prstGeom prst="rect">
            <a:avLst/>
          </a:prstGeom>
        </p:spPr>
        <p:txBody>
          <a:bodyPr/>
          <a:lstStyle>
            <a:lvl1pPr algn="l">
              <a:defRPr sz="599">
                <a:latin typeface="Arial"/>
                <a:cs typeface="Arial"/>
              </a:defRPr>
            </a:lvl1pPr>
          </a:lstStyle>
          <a:p>
            <a:fld id="{D27FDC77-4EA8-314C-A04D-680F4B7DC1B1}" type="slidenum">
              <a:rPr lang="en-US" smtClean="0"/>
              <a:pPr/>
              <a:t>‹#›</a:t>
            </a:fld>
            <a:endParaRPr lang="en-US" dirty="0"/>
          </a:p>
        </p:txBody>
      </p:sp>
    </p:spTree>
    <p:extLst>
      <p:ext uri="{BB962C8B-B14F-4D97-AF65-F5344CB8AC3E}">
        <p14:creationId xmlns:p14="http://schemas.microsoft.com/office/powerpoint/2010/main" val="2682355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320280"/>
            <a:ext cx="8229600" cy="4226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228600" y="4653309"/>
            <a:ext cx="1447800" cy="202326"/>
          </a:xfrm>
          <a:prstGeom prst="rect">
            <a:avLst/>
          </a:prstGeom>
        </p:spPr>
        <p:txBody>
          <a:bodyPr/>
          <a:lstStyle>
            <a:lvl1pPr algn="l">
              <a:defRPr sz="599">
                <a:latin typeface="Arial"/>
                <a:cs typeface="Arial"/>
              </a:defRPr>
            </a:lvl1pPr>
          </a:lstStyle>
          <a:p>
            <a:fld id="{D27FDC77-4EA8-314C-A04D-680F4B7DC1B1}" type="slidenum">
              <a:rPr lang="en-US" smtClean="0"/>
              <a:pPr/>
              <a:t>‹#›</a:t>
            </a:fld>
            <a:endParaRPr lang="en-US" dirty="0"/>
          </a:p>
        </p:txBody>
      </p:sp>
    </p:spTree>
    <p:extLst>
      <p:ext uri="{BB962C8B-B14F-4D97-AF65-F5344CB8AC3E}">
        <p14:creationId xmlns:p14="http://schemas.microsoft.com/office/powerpoint/2010/main" val="2270482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_0000_Quad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4576572"/>
            <a:ext cx="9144000" cy="56692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55040" y="4856987"/>
            <a:ext cx="1748142" cy="184666"/>
          </a:xfrm>
          <a:prstGeom prst="rect">
            <a:avLst/>
          </a:prstGeom>
          <a:noFill/>
        </p:spPr>
        <p:txBody>
          <a:bodyPr wrap="square" rtlCol="0">
            <a:spAutoFit/>
          </a:bodyPr>
          <a:lstStyle/>
          <a:p>
            <a:r>
              <a:rPr lang="en-US" sz="600" b="0" spc="0" dirty="0" smtClean="0">
                <a:solidFill>
                  <a:schemeClr val="bg1">
                    <a:lumMod val="50000"/>
                  </a:schemeClr>
                </a:solidFill>
                <a:latin typeface="Arial"/>
                <a:cs typeface="Arial"/>
              </a:rPr>
              <a:t>© 2016 Jack Henry &amp; Associates, Inc.</a:t>
            </a:r>
            <a:r>
              <a:rPr lang="en-US" sz="700" b="0" spc="0" baseline="30000" dirty="0" smtClean="0">
                <a:solidFill>
                  <a:schemeClr val="bg1">
                    <a:lumMod val="50000"/>
                  </a:schemeClr>
                </a:solidFill>
                <a:latin typeface="Arial"/>
                <a:cs typeface="Arial"/>
              </a:rPr>
              <a:t>®</a:t>
            </a:r>
            <a:endParaRPr lang="en-US" sz="700" b="0" spc="0" baseline="30000" dirty="0">
              <a:solidFill>
                <a:schemeClr val="bg1">
                  <a:lumMod val="50000"/>
                </a:schemeClr>
              </a:solidFill>
              <a:latin typeface="Arial"/>
              <a:cs typeface="Arial"/>
            </a:endParaRPr>
          </a:p>
        </p:txBody>
      </p:sp>
      <p:pic>
        <p:nvPicPr>
          <p:cNvPr id="4" name="Picture 3"/>
          <p:cNvPicPr>
            <a:picLocks noChangeAspect="1"/>
          </p:cNvPicPr>
          <p:nvPr userDrawn="1"/>
        </p:nvPicPr>
        <p:blipFill>
          <a:blip r:embed="rId10"/>
          <a:stretch>
            <a:fillRect/>
          </a:stretch>
        </p:blipFill>
        <p:spPr>
          <a:xfrm>
            <a:off x="457200" y="4863549"/>
            <a:ext cx="998531" cy="169530"/>
          </a:xfrm>
          <a:prstGeom prst="rect">
            <a:avLst/>
          </a:prstGeom>
        </p:spPr>
      </p:pic>
      <p:sp>
        <p:nvSpPr>
          <p:cNvPr id="7" name="TextBox 6"/>
          <p:cNvSpPr txBox="1"/>
          <p:nvPr userDrawn="1"/>
        </p:nvSpPr>
        <p:spPr>
          <a:xfrm>
            <a:off x="54528" y="4856987"/>
            <a:ext cx="482958" cy="215444"/>
          </a:xfrm>
          <a:prstGeom prst="rect">
            <a:avLst/>
          </a:prstGeom>
          <a:noFill/>
        </p:spPr>
        <p:txBody>
          <a:bodyPr wrap="square" rtlCol="0">
            <a:spAutoFit/>
          </a:bodyPr>
          <a:lstStyle/>
          <a:p>
            <a:fld id="{AFED1B7E-CE5C-4AA4-A9B8-3F8D3966F184}" type="slidenum">
              <a:rPr lang="en-US" sz="800" dirty="0" smtClean="0">
                <a:solidFill>
                  <a:schemeClr val="bg1">
                    <a:lumMod val="50000"/>
                  </a:schemeClr>
                </a:solidFill>
              </a:rPr>
              <a:t>‹#›</a:t>
            </a:fld>
            <a:endParaRPr lang="en-US" sz="800" dirty="0">
              <a:solidFill>
                <a:schemeClr val="bg1">
                  <a:lumMod val="50000"/>
                </a:schemeClr>
              </a:solidFill>
            </a:endParaRPr>
          </a:p>
        </p:txBody>
      </p:sp>
    </p:spTree>
    <p:extLst>
      <p:ext uri="{BB962C8B-B14F-4D97-AF65-F5344CB8AC3E}">
        <p14:creationId xmlns:p14="http://schemas.microsoft.com/office/powerpoint/2010/main" val="40866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457200" rtl="0" eaLnBrk="1" latinLnBrk="0" hangingPunct="1">
        <a:spcBef>
          <a:spcPct val="0"/>
        </a:spcBef>
        <a:buNone/>
        <a:defRPr sz="2800" b="1" i="0" kern="1200">
          <a:solidFill>
            <a:srgbClr val="7F7F7F"/>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jkhy.client.shareholder.com/index.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Card Processing Solutions</a:t>
            </a:r>
            <a:endParaRPr lang="en-US" dirty="0">
              <a:solidFill>
                <a:schemeClr val="tx1"/>
              </a:solidFill>
            </a:endParaRPr>
          </a:p>
        </p:txBody>
      </p:sp>
      <p:sp>
        <p:nvSpPr>
          <p:cNvPr id="3" name="Subtitle 2"/>
          <p:cNvSpPr>
            <a:spLocks noGrp="1"/>
          </p:cNvSpPr>
          <p:nvPr>
            <p:ph type="subTitle" idx="1"/>
          </p:nvPr>
        </p:nvSpPr>
        <p:spPr/>
        <p:txBody>
          <a:bodyPr/>
          <a:lstStyle/>
          <a:p>
            <a:r>
              <a:rPr lang="en-US" sz="1800" dirty="0" smtClean="0">
                <a:solidFill>
                  <a:schemeClr val="tx1"/>
                </a:solidFill>
              </a:rPr>
              <a:t>Peter Goodrich-EFT Sales Executive</a:t>
            </a:r>
          </a:p>
          <a:p>
            <a:r>
              <a:rPr lang="en-US" sz="1800" dirty="0" smtClean="0">
                <a:solidFill>
                  <a:schemeClr val="tx1"/>
                </a:solidFill>
              </a:rPr>
              <a:t>May 4th, 2017</a:t>
            </a:r>
          </a:p>
          <a:p>
            <a:endParaRPr lang="en-US" dirty="0"/>
          </a:p>
        </p:txBody>
      </p:sp>
      <p:sp>
        <p:nvSpPr>
          <p:cNvPr id="4" name="Rectangle 3"/>
          <p:cNvSpPr/>
          <p:nvPr/>
        </p:nvSpPr>
        <p:spPr>
          <a:xfrm>
            <a:off x="400801" y="392480"/>
            <a:ext cx="2333821" cy="276999"/>
          </a:xfrm>
          <a:prstGeom prst="rect">
            <a:avLst/>
          </a:prstGeom>
        </p:spPr>
        <p:txBody>
          <a:bodyPr wrap="square">
            <a:spAutoFit/>
          </a:bodyPr>
          <a:lstStyle/>
          <a:p>
            <a:r>
              <a:rPr lang="en-US" sz="1200" dirty="0"/>
              <a:t>Jack Henry &amp; Associates, Inc.</a:t>
            </a:r>
            <a:r>
              <a:rPr lang="en-US" sz="1200" baseline="30000" dirty="0"/>
              <a:t>®</a:t>
            </a:r>
            <a:endParaRPr lang="en-US" sz="1200" dirty="0"/>
          </a:p>
        </p:txBody>
      </p:sp>
      <p:sp>
        <p:nvSpPr>
          <p:cNvPr id="6" name="TextBox 5"/>
          <p:cNvSpPr txBox="1"/>
          <p:nvPr/>
        </p:nvSpPr>
        <p:spPr>
          <a:xfrm>
            <a:off x="5186150" y="3245129"/>
            <a:ext cx="3957850" cy="830997"/>
          </a:xfrm>
          <a:prstGeom prst="rect">
            <a:avLst/>
          </a:prstGeom>
          <a:noFill/>
        </p:spPr>
        <p:txBody>
          <a:bodyPr wrap="square" rtlCol="0">
            <a:spAutoFit/>
          </a:bodyPr>
          <a:lstStyle/>
          <a:p>
            <a:r>
              <a:rPr lang="en-US" sz="2400" dirty="0" smtClean="0">
                <a:solidFill>
                  <a:schemeClr val="bg2"/>
                </a:solidFill>
              </a:rPr>
              <a:t>JHA SilverLake Mid-Atlantic Regional Users Group</a:t>
            </a:r>
            <a:endParaRPr lang="en-US" sz="2400" dirty="0">
              <a:solidFill>
                <a:schemeClr val="bg2"/>
              </a:solidFill>
            </a:endParaRPr>
          </a:p>
        </p:txBody>
      </p:sp>
    </p:spTree>
    <p:extLst>
      <p:ext uri="{BB962C8B-B14F-4D97-AF65-F5344CB8AC3E}">
        <p14:creationId xmlns:p14="http://schemas.microsoft.com/office/powerpoint/2010/main" val="414868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630821" y="473528"/>
            <a:ext cx="3657600" cy="342900"/>
          </a:xfrm>
        </p:spPr>
        <p:txBody>
          <a:bodyPr>
            <a:normAutofit fontScale="90000"/>
          </a:bodyPr>
          <a:lstStyle/>
          <a:p>
            <a:pPr eaLnBrk="1" hangingPunct="1"/>
            <a:endParaRPr lang="en-US" sz="2400" dirty="0"/>
          </a:p>
        </p:txBody>
      </p:sp>
      <p:sp>
        <p:nvSpPr>
          <p:cNvPr id="83971" name="Rectangle 3"/>
          <p:cNvSpPr>
            <a:spLocks noChangeArrowheads="1"/>
          </p:cNvSpPr>
          <p:nvPr/>
        </p:nvSpPr>
        <p:spPr bwMode="auto">
          <a:xfrm>
            <a:off x="0" y="0"/>
            <a:ext cx="9144000" cy="4541417"/>
          </a:xfrm>
          <a:prstGeom prst="rect">
            <a:avLst/>
          </a:prstGeom>
          <a:gradFill rotWithShape="1">
            <a:gsLst>
              <a:gs pos="0">
                <a:schemeClr val="accent1"/>
              </a:gs>
              <a:gs pos="100000">
                <a:schemeClr val="accent1">
                  <a:gamma/>
                  <a:shade val="25490"/>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kumimoji="1" lang="en-US" sz="900" dirty="0">
              <a:latin typeface="Arial" pitchFamily="34" charset="0"/>
              <a:cs typeface="Arial"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521" y="697025"/>
            <a:ext cx="14287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372" y="642672"/>
            <a:ext cx="1485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8"/>
          <p:cNvSpPr txBox="1">
            <a:spLocks noChangeArrowheads="1"/>
          </p:cNvSpPr>
          <p:nvPr/>
        </p:nvSpPr>
        <p:spPr bwMode="auto">
          <a:xfrm>
            <a:off x="3241564" y="1035844"/>
            <a:ext cx="24102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eaLnBrk="1" hangingPunct="1"/>
            <a:r>
              <a:rPr kumimoji="1" lang="en-US" b="1" dirty="0">
                <a:solidFill>
                  <a:schemeClr val="bg1"/>
                </a:solidFill>
                <a:latin typeface="Arial" pitchFamily="34" charset="0"/>
                <a:cs typeface="Arial" pitchFamily="34" charset="0"/>
              </a:rPr>
              <a:t>Transaction Profiling</a:t>
            </a:r>
          </a:p>
        </p:txBody>
      </p:sp>
      <p:sp>
        <p:nvSpPr>
          <p:cNvPr id="6152" name="Text Box 9"/>
          <p:cNvSpPr txBox="1">
            <a:spLocks noChangeArrowheads="1"/>
          </p:cNvSpPr>
          <p:nvPr/>
        </p:nvSpPr>
        <p:spPr bwMode="auto">
          <a:xfrm>
            <a:off x="2655662" y="49499"/>
            <a:ext cx="43737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eaLnBrk="1" hangingPunct="1"/>
            <a:r>
              <a:rPr kumimoji="1" lang="en-US" sz="2700" b="1" dirty="0">
                <a:solidFill>
                  <a:schemeClr val="bg1"/>
                </a:solidFill>
                <a:latin typeface="Arial" pitchFamily="34" charset="0"/>
                <a:cs typeface="Arial" pitchFamily="34" charset="0"/>
              </a:rPr>
              <a:t>FICO Falcon &amp; CCS</a:t>
            </a:r>
          </a:p>
        </p:txBody>
      </p:sp>
      <p:pic>
        <p:nvPicPr>
          <p:cNvPr id="61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291" y="1816783"/>
            <a:ext cx="1805423" cy="144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1"/>
          <p:cNvSpPr txBox="1">
            <a:spLocks noChangeArrowheads="1"/>
          </p:cNvSpPr>
          <p:nvPr/>
        </p:nvSpPr>
        <p:spPr bwMode="auto">
          <a:xfrm>
            <a:off x="5600700" y="2073729"/>
            <a:ext cx="22307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eaLnBrk="1" hangingPunct="1"/>
            <a:r>
              <a:rPr kumimoji="1" lang="en-US" sz="1500" b="1" dirty="0">
                <a:solidFill>
                  <a:schemeClr val="bg1"/>
                </a:solidFill>
                <a:latin typeface="Arial" pitchFamily="34" charset="0"/>
                <a:cs typeface="Arial" pitchFamily="34" charset="0"/>
              </a:rPr>
              <a:t>Neural Network Technology</a:t>
            </a:r>
          </a:p>
        </p:txBody>
      </p:sp>
      <p:pic>
        <p:nvPicPr>
          <p:cNvPr id="615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915" y="3571057"/>
            <a:ext cx="1828800" cy="97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4"/>
          <p:cNvSpPr txBox="1">
            <a:spLocks noChangeArrowheads="1"/>
          </p:cNvSpPr>
          <p:nvPr/>
        </p:nvSpPr>
        <p:spPr bwMode="auto">
          <a:xfrm>
            <a:off x="5351221" y="3906195"/>
            <a:ext cx="24561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algn="ctr" eaLnBrk="1" hangingPunct="1"/>
            <a:r>
              <a:rPr kumimoji="1" lang="en-US" sz="1500" b="1" dirty="0">
                <a:solidFill>
                  <a:schemeClr val="bg1"/>
                </a:solidFill>
                <a:latin typeface="Arial" pitchFamily="34" charset="0"/>
                <a:cs typeface="Arial" pitchFamily="34" charset="0"/>
              </a:rPr>
              <a:t>Powerful Scoring Engine</a:t>
            </a:r>
          </a:p>
        </p:txBody>
      </p:sp>
      <p:pic>
        <p:nvPicPr>
          <p:cNvPr id="615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345" y="160382"/>
            <a:ext cx="421481"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9057" y="169919"/>
            <a:ext cx="421481"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1"/>
          <p:cNvSpPr txBox="1">
            <a:spLocks noChangeArrowheads="1"/>
          </p:cNvSpPr>
          <p:nvPr/>
        </p:nvSpPr>
        <p:spPr bwMode="auto">
          <a:xfrm>
            <a:off x="1316371" y="2073728"/>
            <a:ext cx="2114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eaLnBrk="1" hangingPunct="1"/>
            <a:r>
              <a:rPr kumimoji="1" lang="en-US" sz="1500" b="1" dirty="0">
                <a:solidFill>
                  <a:schemeClr val="bg1"/>
                </a:solidFill>
                <a:latin typeface="Arial" pitchFamily="34" charset="0"/>
                <a:cs typeface="Arial" pitchFamily="34" charset="0"/>
              </a:rPr>
              <a:t>Consortium Data  Risk Models</a:t>
            </a:r>
          </a:p>
        </p:txBody>
      </p:sp>
      <p:sp>
        <p:nvSpPr>
          <p:cNvPr id="6161" name="TextBox 20"/>
          <p:cNvSpPr txBox="1">
            <a:spLocks noChangeArrowheads="1"/>
          </p:cNvSpPr>
          <p:nvPr/>
        </p:nvSpPr>
        <p:spPr bwMode="auto">
          <a:xfrm>
            <a:off x="1754274" y="3877542"/>
            <a:ext cx="15636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degaSansOldstyle" charset="0"/>
              </a:defRPr>
            </a:lvl1pPr>
            <a:lvl2pPr marL="742950" indent="-285750" eaLnBrk="0" hangingPunct="0">
              <a:defRPr>
                <a:solidFill>
                  <a:schemeClr val="tx1"/>
                </a:solidFill>
                <a:latin typeface="BodegaSansOldstyle" charset="0"/>
              </a:defRPr>
            </a:lvl2pPr>
            <a:lvl3pPr marL="1143000" indent="-228600" eaLnBrk="0" hangingPunct="0">
              <a:defRPr>
                <a:solidFill>
                  <a:schemeClr val="tx1"/>
                </a:solidFill>
                <a:latin typeface="BodegaSansOldstyle" charset="0"/>
              </a:defRPr>
            </a:lvl3pPr>
            <a:lvl4pPr marL="1600200" indent="-228600" eaLnBrk="0" hangingPunct="0">
              <a:defRPr>
                <a:solidFill>
                  <a:schemeClr val="tx1"/>
                </a:solidFill>
                <a:latin typeface="BodegaSansOldstyle" charset="0"/>
              </a:defRPr>
            </a:lvl4pPr>
            <a:lvl5pPr marL="2057400" indent="-228600" eaLnBrk="0" hangingPunct="0">
              <a:defRPr>
                <a:solidFill>
                  <a:schemeClr val="tx1"/>
                </a:solidFill>
                <a:latin typeface="BodegaSansOldstyle" charset="0"/>
              </a:defRPr>
            </a:lvl5pPr>
            <a:lvl6pPr marL="2514600" indent="-228600" eaLnBrk="0" fontAlgn="base" hangingPunct="0">
              <a:spcBef>
                <a:spcPct val="0"/>
              </a:spcBef>
              <a:spcAft>
                <a:spcPct val="0"/>
              </a:spcAft>
              <a:defRPr>
                <a:solidFill>
                  <a:schemeClr val="tx1"/>
                </a:solidFill>
                <a:latin typeface="BodegaSansOldstyle" charset="0"/>
              </a:defRPr>
            </a:lvl6pPr>
            <a:lvl7pPr marL="2971800" indent="-228600" eaLnBrk="0" fontAlgn="base" hangingPunct="0">
              <a:spcBef>
                <a:spcPct val="0"/>
              </a:spcBef>
              <a:spcAft>
                <a:spcPct val="0"/>
              </a:spcAft>
              <a:defRPr>
                <a:solidFill>
                  <a:schemeClr val="tx1"/>
                </a:solidFill>
                <a:latin typeface="BodegaSansOldstyle" charset="0"/>
              </a:defRPr>
            </a:lvl7pPr>
            <a:lvl8pPr marL="3429000" indent="-228600" eaLnBrk="0" fontAlgn="base" hangingPunct="0">
              <a:spcBef>
                <a:spcPct val="0"/>
              </a:spcBef>
              <a:spcAft>
                <a:spcPct val="0"/>
              </a:spcAft>
              <a:defRPr>
                <a:solidFill>
                  <a:schemeClr val="tx1"/>
                </a:solidFill>
                <a:latin typeface="BodegaSansOldstyle" charset="0"/>
              </a:defRPr>
            </a:lvl8pPr>
            <a:lvl9pPr marL="3886200" indent="-228600" eaLnBrk="0" fontAlgn="base" hangingPunct="0">
              <a:spcBef>
                <a:spcPct val="0"/>
              </a:spcBef>
              <a:spcAft>
                <a:spcPct val="0"/>
              </a:spcAft>
              <a:defRPr>
                <a:solidFill>
                  <a:schemeClr val="tx1"/>
                </a:solidFill>
                <a:latin typeface="BodegaSansOldstyle" charset="0"/>
              </a:defRPr>
            </a:lvl9pPr>
          </a:lstStyle>
          <a:p>
            <a:pPr eaLnBrk="1" hangingPunct="1"/>
            <a:r>
              <a:rPr kumimoji="1" lang="en-US" sz="1500" b="1" dirty="0">
                <a:solidFill>
                  <a:schemeClr val="bg1"/>
                </a:solidFill>
                <a:latin typeface="Arial" pitchFamily="34" charset="0"/>
                <a:cs typeface="Arial" pitchFamily="34" charset="0"/>
              </a:rPr>
              <a:t>Expert Rules</a:t>
            </a:r>
          </a:p>
        </p:txBody>
      </p:sp>
    </p:spTree>
    <p:extLst>
      <p:ext uri="{BB962C8B-B14F-4D97-AF65-F5344CB8AC3E}">
        <p14:creationId xmlns:p14="http://schemas.microsoft.com/office/powerpoint/2010/main" val="101082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1143000"/>
            <a:ext cx="6172200" cy="317004"/>
          </a:xfrm>
        </p:spPr>
        <p:txBody>
          <a:bodyPr>
            <a:normAutofit fontScale="90000"/>
          </a:bodyPr>
          <a:lstStyle/>
          <a:p>
            <a:r>
              <a:rPr lang="en-US" dirty="0" smtClean="0"/>
              <a:t>Fraud Center (CCS</a:t>
            </a:r>
            <a:r>
              <a:rPr lang="en-US" dirty="0"/>
              <a:t>) Customer Contact Solution</a:t>
            </a:r>
            <a:br>
              <a:rPr lang="en-US" dirty="0"/>
            </a:br>
            <a:endParaRPr lang="en-US" dirty="0"/>
          </a:p>
        </p:txBody>
      </p:sp>
      <p:sp>
        <p:nvSpPr>
          <p:cNvPr id="4" name="Content Placeholder 12"/>
          <p:cNvSpPr>
            <a:spLocks noGrp="1"/>
          </p:cNvSpPr>
          <p:nvPr/>
        </p:nvSpPr>
        <p:spPr bwMode="auto">
          <a:xfrm>
            <a:off x="1028700" y="1600201"/>
            <a:ext cx="6494445" cy="2973770"/>
          </a:xfrm>
          <a:prstGeom prst="rect">
            <a:avLst/>
          </a:prstGeom>
          <a:noFill/>
          <a:ln w="9525">
            <a:noFill/>
            <a:miter lim="800000"/>
            <a:headEnd/>
            <a:tailEnd/>
          </a:ln>
        </p:spPr>
        <p:txBody>
          <a:bodyPr vert="horz" wrap="square" lIns="68516" tIns="34259" rIns="68516" bIns="34259" numCol="1" anchor="t" anchorCtr="0" compatLnSpc="1">
            <a:prstTxWarp prst="textNoShape">
              <a:avLst/>
            </a:prstTxWarp>
            <a:noAutofit/>
          </a:bodyPr>
          <a:lstStyle>
            <a:lvl1pPr marL="182563" indent="-182563" algn="l" rtl="0" eaLnBrk="0" fontAlgn="base" hangingPunct="0">
              <a:spcBef>
                <a:spcPct val="0"/>
              </a:spcBef>
              <a:spcAft>
                <a:spcPts val="600"/>
              </a:spcAft>
              <a:buClr>
                <a:srgbClr val="FD0014"/>
              </a:buClr>
              <a:buSzPct val="75000"/>
              <a:buFont typeface="Wingdings" pitchFamily="2" charset="2"/>
              <a:buChar char=""/>
              <a:defRPr sz="2000" kern="1200">
                <a:solidFill>
                  <a:srgbClr val="1A1A1A"/>
                </a:solidFill>
                <a:latin typeface="Arial"/>
              </a:defRPr>
            </a:lvl1pPr>
            <a:lvl2pPr marL="355600" indent="-176213" algn="l" rtl="0" eaLnBrk="0" fontAlgn="base" hangingPunct="0">
              <a:spcBef>
                <a:spcPct val="0"/>
              </a:spcBef>
              <a:spcAft>
                <a:spcPts val="600"/>
              </a:spcAft>
              <a:buClr>
                <a:srgbClr val="4D4D4D"/>
              </a:buClr>
              <a:buSzPct val="80000"/>
              <a:buFont typeface="Wingdings" pitchFamily="2" charset="2"/>
              <a:buChar char=""/>
              <a:defRPr sz="1800" kern="1200">
                <a:solidFill>
                  <a:srgbClr val="4D4D4D"/>
                </a:solidFill>
                <a:latin typeface="Arial"/>
              </a:defRPr>
            </a:lvl2pPr>
            <a:lvl3pPr marL="539750" indent="-182563" algn="l" rtl="0" eaLnBrk="0" fontAlgn="base" hangingPunct="0">
              <a:spcBef>
                <a:spcPct val="0"/>
              </a:spcBef>
              <a:spcAft>
                <a:spcPts val="600"/>
              </a:spcAft>
              <a:buClr>
                <a:srgbClr val="737373"/>
              </a:buClr>
              <a:buSzPct val="80000"/>
              <a:buFont typeface="Wingdings" pitchFamily="2" charset="2"/>
              <a:buChar char=""/>
              <a:defRPr sz="1600" kern="1200">
                <a:solidFill>
                  <a:srgbClr val="737373"/>
                </a:solidFill>
                <a:latin typeface="Arial"/>
              </a:defRPr>
            </a:lvl3pPr>
            <a:lvl4pPr marL="712788" indent="-171450" algn="l" rtl="0" eaLnBrk="0" fontAlgn="base" hangingPunct="0">
              <a:spcBef>
                <a:spcPct val="0"/>
              </a:spcBef>
              <a:spcAft>
                <a:spcPct val="0"/>
              </a:spcAft>
              <a:buClr>
                <a:srgbClr val="D9D9D9"/>
              </a:buClr>
              <a:buFont typeface="Arial" charset="0"/>
              <a:buChar char="–"/>
              <a:defRPr sz="1000" kern="1200">
                <a:solidFill>
                  <a:srgbClr val="B3B3B3"/>
                </a:solidFill>
                <a:latin typeface="Arial"/>
              </a:defRPr>
            </a:lvl4pPr>
            <a:lvl5pPr marL="2057400" indent="-228600" algn="l" rtl="0" eaLnBrk="0" fontAlgn="base" hangingPunct="0">
              <a:spcBef>
                <a:spcPct val="20000"/>
              </a:spcBef>
              <a:spcAft>
                <a:spcPct val="0"/>
              </a:spcAft>
              <a:buFont typeface="Arial" charset="0"/>
              <a:buChar char="»"/>
              <a:defRPr sz="1800" kern="1200">
                <a:solidFill>
                  <a:srgbClr val="4D4D4D"/>
                </a:solidFill>
                <a:latin typeface="Arial"/>
              </a:defRPr>
            </a:lvl5pPr>
            <a:lvl6pPr marL="2514600" indent="-228600" algn="l" defTabSz="914400" rtl="0" eaLnBrk="1" latinLnBrk="0" hangingPunct="1">
              <a:spcBef>
                <a:spcPct val="20000"/>
              </a:spcBef>
              <a:buFont typeface="Arial" pitchFamily="34" charset="0"/>
              <a:buChar char="•"/>
              <a:defRPr sz="1800" kern="1200">
                <a:solidFill>
                  <a:srgbClr val="4D4D4D"/>
                </a:solidFill>
                <a:latin typeface="Arial"/>
              </a:defRPr>
            </a:lvl6pPr>
            <a:lvl7pPr marL="2971800" indent="-228600" algn="l" defTabSz="914400" rtl="0" eaLnBrk="1" latinLnBrk="0" hangingPunct="1">
              <a:spcBef>
                <a:spcPct val="20000"/>
              </a:spcBef>
              <a:buFont typeface="Arial" pitchFamily="34" charset="0"/>
              <a:buChar char="•"/>
              <a:defRPr sz="1800" kern="1200">
                <a:solidFill>
                  <a:srgbClr val="4D4D4D"/>
                </a:solidFill>
                <a:latin typeface="Arial"/>
              </a:defRPr>
            </a:lvl7pPr>
            <a:lvl8pPr marL="3429000" indent="-228600" algn="l" defTabSz="914400" rtl="0" eaLnBrk="1" latinLnBrk="0" hangingPunct="1">
              <a:spcBef>
                <a:spcPct val="20000"/>
              </a:spcBef>
              <a:buFont typeface="Arial" pitchFamily="34" charset="0"/>
              <a:buChar char="•"/>
              <a:defRPr sz="1800" kern="1200">
                <a:solidFill>
                  <a:srgbClr val="4D4D4D"/>
                </a:solidFill>
                <a:latin typeface="Arial"/>
              </a:defRPr>
            </a:lvl8pPr>
            <a:lvl9pPr marL="3886200" indent="-228600" algn="l" defTabSz="914400" rtl="0" eaLnBrk="1" latinLnBrk="0" hangingPunct="1">
              <a:spcBef>
                <a:spcPct val="20000"/>
              </a:spcBef>
              <a:buFont typeface="Arial" pitchFamily="34" charset="0"/>
              <a:buChar char="•"/>
              <a:defRPr sz="1800" kern="1200">
                <a:solidFill>
                  <a:srgbClr val="4D4D4D"/>
                </a:solidFill>
                <a:latin typeface="Arial"/>
              </a:defRPr>
            </a:lvl9pPr>
          </a:lstStyle>
          <a:p>
            <a:pPr marL="469874" lvl="2" indent="-214120" eaLnBrk="1" fontAlgn="auto" hangingPunct="1">
              <a:spcBef>
                <a:spcPts val="0"/>
              </a:spcBef>
              <a:spcAft>
                <a:spcPts val="0"/>
              </a:spcAft>
              <a:buClrTx/>
              <a:buSzTx/>
              <a:buFont typeface="Arial" panose="020B0604020202020204" pitchFamily="34" charset="0"/>
              <a:buChar char="•"/>
            </a:pPr>
            <a:r>
              <a:rPr lang="en-US" sz="1800" dirty="0">
                <a:solidFill>
                  <a:schemeClr val="tx1">
                    <a:lumMod val="65000"/>
                    <a:lumOff val="35000"/>
                  </a:schemeClr>
                </a:solidFill>
                <a:latin typeface="+mn-lt"/>
                <a:cs typeface="Segoe UI" panose="020B0502040204020203" pitchFamily="34" charset="0"/>
              </a:rPr>
              <a:t>Supports Email, Voice, and SMS/text alerts </a:t>
            </a:r>
            <a:r>
              <a:rPr lang="en-US" sz="1800" dirty="0" smtClean="0">
                <a:solidFill>
                  <a:schemeClr val="tx1">
                    <a:lumMod val="65000"/>
                    <a:lumOff val="35000"/>
                  </a:schemeClr>
                </a:solidFill>
                <a:latin typeface="+mn-lt"/>
                <a:cs typeface="Segoe UI" panose="020B0502040204020203" pitchFamily="34" charset="0"/>
              </a:rPr>
              <a:t>delivery</a:t>
            </a:r>
          </a:p>
          <a:p>
            <a:pPr marL="469874" lvl="3" indent="-214120" eaLnBrk="1" fontAlgn="auto" hangingPunct="1">
              <a:spcBef>
                <a:spcPts val="0"/>
              </a:spcBef>
              <a:spcAft>
                <a:spcPts val="0"/>
              </a:spcAft>
              <a:buClrTx/>
              <a:buFont typeface="Arial" panose="020B0604020202020204" pitchFamily="34" charset="0"/>
              <a:buChar char="•"/>
            </a:pPr>
            <a:r>
              <a:rPr lang="en-US" sz="1800" dirty="0" smtClean="0">
                <a:solidFill>
                  <a:schemeClr val="tx1">
                    <a:lumMod val="65000"/>
                    <a:lumOff val="35000"/>
                  </a:schemeClr>
                </a:solidFill>
                <a:latin typeface="+mn-lt"/>
                <a:cs typeface="Segoe UI" panose="020B0502040204020203" pitchFamily="34" charset="0"/>
              </a:rPr>
              <a:t>Escalation process manages customer contact</a:t>
            </a:r>
          </a:p>
          <a:p>
            <a:pPr marL="469874" lvl="3" indent="-214120" eaLnBrk="1" fontAlgn="auto" hangingPunct="1">
              <a:spcBef>
                <a:spcPts val="0"/>
              </a:spcBef>
              <a:spcAft>
                <a:spcPts val="0"/>
              </a:spcAft>
              <a:buClrTx/>
              <a:buFont typeface="Arial" panose="020B0604020202020204" pitchFamily="34" charset="0"/>
              <a:buChar char="•"/>
            </a:pPr>
            <a:r>
              <a:rPr lang="en-US" sz="1800" dirty="0" smtClean="0">
                <a:solidFill>
                  <a:schemeClr val="tx1">
                    <a:lumMod val="65000"/>
                    <a:lumOff val="35000"/>
                  </a:schemeClr>
                </a:solidFill>
                <a:latin typeface="+mn-lt"/>
                <a:cs typeface="Segoe UI" panose="020B0502040204020203" pitchFamily="34" charset="0"/>
              </a:rPr>
              <a:t>Automates </a:t>
            </a:r>
            <a:r>
              <a:rPr lang="en-US" sz="1800" dirty="0">
                <a:solidFill>
                  <a:schemeClr val="tx1">
                    <a:lumMod val="65000"/>
                    <a:lumOff val="35000"/>
                  </a:schemeClr>
                </a:solidFill>
                <a:latin typeface="+mn-lt"/>
                <a:cs typeface="Segoe UI" panose="020B0502040204020203" pitchFamily="34" charset="0"/>
              </a:rPr>
              <a:t>dialing for faster cardholder contact</a:t>
            </a:r>
          </a:p>
          <a:p>
            <a:pPr marL="469874" lvl="3" indent="-214120" eaLnBrk="1" fontAlgn="auto" hangingPunct="1">
              <a:spcBef>
                <a:spcPts val="0"/>
              </a:spcBef>
              <a:spcAft>
                <a:spcPts val="0"/>
              </a:spcAft>
              <a:buClrTx/>
              <a:buNone/>
            </a:pPr>
            <a:r>
              <a:rPr lang="en-US" sz="1800" dirty="0">
                <a:solidFill>
                  <a:schemeClr val="tx1">
                    <a:lumMod val="65000"/>
                    <a:lumOff val="35000"/>
                  </a:schemeClr>
                </a:solidFill>
                <a:latin typeface="+mn-lt"/>
                <a:cs typeface="Segoe UI" panose="020B0502040204020203" pitchFamily="34" charset="0"/>
              </a:rPr>
              <a:t>	and </a:t>
            </a:r>
            <a:r>
              <a:rPr lang="en-US" sz="1800" dirty="0" smtClean="0">
                <a:solidFill>
                  <a:schemeClr val="tx1">
                    <a:lumMod val="65000"/>
                    <a:lumOff val="35000"/>
                  </a:schemeClr>
                </a:solidFill>
                <a:latin typeface="+mn-lt"/>
                <a:cs typeface="Segoe UI" panose="020B0502040204020203" pitchFamily="34" charset="0"/>
              </a:rPr>
              <a:t>resolution</a:t>
            </a:r>
            <a:endParaRPr lang="en-US" sz="1800" dirty="0">
              <a:solidFill>
                <a:schemeClr val="tx1">
                  <a:lumMod val="65000"/>
                  <a:lumOff val="35000"/>
                </a:schemeClr>
              </a:solidFill>
              <a:latin typeface="+mn-lt"/>
              <a:cs typeface="Segoe UI" panose="020B0502040204020203" pitchFamily="34" charset="0"/>
            </a:endParaRPr>
          </a:p>
          <a:p>
            <a:pPr marL="469874" lvl="3" indent="-214120" eaLnBrk="1" fontAlgn="auto" hangingPunct="1">
              <a:spcBef>
                <a:spcPts val="0"/>
              </a:spcBef>
              <a:spcAft>
                <a:spcPts val="0"/>
              </a:spcAft>
              <a:buClrTx/>
              <a:buFont typeface="Arial" panose="020B0604020202020204" pitchFamily="34" charset="0"/>
              <a:buChar char="•"/>
            </a:pPr>
            <a:r>
              <a:rPr lang="en-US" sz="1800" dirty="0">
                <a:solidFill>
                  <a:schemeClr val="tx1">
                    <a:lumMod val="65000"/>
                    <a:lumOff val="35000"/>
                  </a:schemeClr>
                </a:solidFill>
                <a:latin typeface="+mn-lt"/>
                <a:cs typeface="Segoe UI" panose="020B0502040204020203" pitchFamily="34" charset="0"/>
              </a:rPr>
              <a:t>Cardholder can confirm transactions within</a:t>
            </a:r>
          </a:p>
          <a:p>
            <a:pPr marL="469874" lvl="3" indent="-214120" eaLnBrk="1" fontAlgn="auto" hangingPunct="1">
              <a:spcBef>
                <a:spcPts val="0"/>
              </a:spcBef>
              <a:spcAft>
                <a:spcPts val="0"/>
              </a:spcAft>
              <a:buClrTx/>
              <a:buNone/>
            </a:pPr>
            <a:r>
              <a:rPr lang="en-US" sz="1800" dirty="0">
                <a:solidFill>
                  <a:schemeClr val="tx1">
                    <a:lumMod val="65000"/>
                    <a:lumOff val="35000"/>
                  </a:schemeClr>
                </a:solidFill>
                <a:latin typeface="+mn-lt"/>
                <a:cs typeface="Segoe UI" panose="020B0502040204020203" pitchFamily="34" charset="0"/>
              </a:rPr>
              <a:t>	the system or speak to </a:t>
            </a:r>
            <a:r>
              <a:rPr lang="en-US" sz="1800" dirty="0" smtClean="0">
                <a:solidFill>
                  <a:schemeClr val="tx1">
                    <a:lumMod val="65000"/>
                    <a:lumOff val="35000"/>
                  </a:schemeClr>
                </a:solidFill>
                <a:latin typeface="+mn-lt"/>
                <a:cs typeface="Segoe UI" panose="020B0502040204020203" pitchFamily="34" charset="0"/>
              </a:rPr>
              <a:t>a fraud analyst</a:t>
            </a:r>
            <a:endParaRPr lang="en-US" sz="1800" dirty="0">
              <a:solidFill>
                <a:schemeClr val="tx1">
                  <a:lumMod val="65000"/>
                  <a:lumOff val="35000"/>
                </a:schemeClr>
              </a:solidFill>
              <a:latin typeface="+mn-lt"/>
              <a:cs typeface="Segoe UI" panose="020B0502040204020203" pitchFamily="34" charset="0"/>
            </a:endParaRPr>
          </a:p>
          <a:p>
            <a:pPr marL="134420" lvl="1" indent="0" eaLnBrk="1" fontAlgn="auto" hangingPunct="1">
              <a:spcBef>
                <a:spcPts val="0"/>
              </a:spcBef>
              <a:spcAft>
                <a:spcPts val="0"/>
              </a:spcAft>
              <a:buClrTx/>
              <a:buSzTx/>
              <a:buNone/>
            </a:pPr>
            <a:endParaRPr lang="en-US" sz="1350" dirty="0">
              <a:solidFill>
                <a:schemeClr val="tx1">
                  <a:lumMod val="65000"/>
                  <a:lumOff val="35000"/>
                </a:schemeClr>
              </a:solidFill>
              <a:cs typeface="Segoe UI" panose="020B0502040204020203" pitchFamily="34" charset="0"/>
            </a:endParaRPr>
          </a:p>
        </p:txBody>
      </p:sp>
      <p:pic>
        <p:nvPicPr>
          <p:cNvPr id="2" name="Picture 1"/>
          <p:cNvPicPr>
            <a:picLocks noChangeAspect="1"/>
          </p:cNvPicPr>
          <p:nvPr/>
        </p:nvPicPr>
        <p:blipFill>
          <a:blip r:embed="rId2"/>
          <a:stretch>
            <a:fillRect/>
          </a:stretch>
        </p:blipFill>
        <p:spPr>
          <a:xfrm>
            <a:off x="1371600" y="114300"/>
            <a:ext cx="2592549" cy="562405"/>
          </a:xfrm>
          <a:prstGeom prst="rect">
            <a:avLst/>
          </a:prstGeom>
        </p:spPr>
      </p:pic>
    </p:spTree>
    <p:extLst>
      <p:ext uri="{BB962C8B-B14F-4D97-AF65-F5344CB8AC3E}">
        <p14:creationId xmlns:p14="http://schemas.microsoft.com/office/powerpoint/2010/main" val="195861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8102" y="655545"/>
            <a:ext cx="6982385" cy="422672"/>
          </a:xfrm>
        </p:spPr>
        <p:txBody>
          <a:bodyPr>
            <a:normAutofit fontScale="90000"/>
          </a:bodyPr>
          <a:lstStyle/>
          <a:p>
            <a:r>
              <a:rPr lang="en-US" dirty="0" smtClean="0"/>
              <a:t>MasterCard Expert Monitoring System (EMS)</a:t>
            </a:r>
            <a:endParaRPr lang="en-US" dirty="0"/>
          </a:p>
        </p:txBody>
      </p:sp>
      <p:sp>
        <p:nvSpPr>
          <p:cNvPr id="4" name="Content Placeholder 12"/>
          <p:cNvSpPr>
            <a:spLocks noGrp="1"/>
          </p:cNvSpPr>
          <p:nvPr/>
        </p:nvSpPr>
        <p:spPr bwMode="auto">
          <a:xfrm>
            <a:off x="1102659" y="1543051"/>
            <a:ext cx="6666887" cy="1550552"/>
          </a:xfrm>
          <a:prstGeom prst="rect">
            <a:avLst/>
          </a:prstGeom>
          <a:noFill/>
          <a:ln w="9525">
            <a:noFill/>
            <a:miter lim="800000"/>
            <a:headEnd/>
            <a:tailEnd/>
          </a:ln>
        </p:spPr>
        <p:txBody>
          <a:bodyPr vert="horz" wrap="square" lIns="68516" tIns="34259" rIns="68516" bIns="34259" numCol="1" anchor="t" anchorCtr="0" compatLnSpc="1">
            <a:prstTxWarp prst="textNoShape">
              <a:avLst/>
            </a:prstTxWarp>
            <a:noAutofit/>
          </a:bodyPr>
          <a:lstStyle>
            <a:lvl1pPr marL="182563" indent="-182563" algn="l" rtl="0" eaLnBrk="0" fontAlgn="base" hangingPunct="0">
              <a:spcBef>
                <a:spcPct val="0"/>
              </a:spcBef>
              <a:spcAft>
                <a:spcPts val="600"/>
              </a:spcAft>
              <a:buClr>
                <a:srgbClr val="FD0014"/>
              </a:buClr>
              <a:buSzPct val="75000"/>
              <a:buFont typeface="Wingdings" pitchFamily="2" charset="2"/>
              <a:buChar char=""/>
              <a:defRPr sz="2000" kern="1200">
                <a:solidFill>
                  <a:srgbClr val="1A1A1A"/>
                </a:solidFill>
                <a:latin typeface="Arial"/>
              </a:defRPr>
            </a:lvl1pPr>
            <a:lvl2pPr marL="355600" indent="-176213" algn="l" rtl="0" eaLnBrk="0" fontAlgn="base" hangingPunct="0">
              <a:spcBef>
                <a:spcPct val="0"/>
              </a:spcBef>
              <a:spcAft>
                <a:spcPts val="600"/>
              </a:spcAft>
              <a:buClr>
                <a:srgbClr val="4D4D4D"/>
              </a:buClr>
              <a:buSzPct val="80000"/>
              <a:buFont typeface="Wingdings" pitchFamily="2" charset="2"/>
              <a:buChar char=""/>
              <a:defRPr sz="1800" kern="1200">
                <a:solidFill>
                  <a:srgbClr val="4D4D4D"/>
                </a:solidFill>
                <a:latin typeface="Arial"/>
              </a:defRPr>
            </a:lvl2pPr>
            <a:lvl3pPr marL="539750" indent="-182563" algn="l" rtl="0" eaLnBrk="0" fontAlgn="base" hangingPunct="0">
              <a:spcBef>
                <a:spcPct val="0"/>
              </a:spcBef>
              <a:spcAft>
                <a:spcPts val="600"/>
              </a:spcAft>
              <a:buClr>
                <a:srgbClr val="737373"/>
              </a:buClr>
              <a:buSzPct val="80000"/>
              <a:buFont typeface="Wingdings" pitchFamily="2" charset="2"/>
              <a:buChar char=""/>
              <a:defRPr sz="1600" kern="1200">
                <a:solidFill>
                  <a:srgbClr val="737373"/>
                </a:solidFill>
                <a:latin typeface="Arial"/>
              </a:defRPr>
            </a:lvl3pPr>
            <a:lvl4pPr marL="712788" indent="-171450" algn="l" rtl="0" eaLnBrk="0" fontAlgn="base" hangingPunct="0">
              <a:spcBef>
                <a:spcPct val="0"/>
              </a:spcBef>
              <a:spcAft>
                <a:spcPct val="0"/>
              </a:spcAft>
              <a:buClr>
                <a:srgbClr val="D9D9D9"/>
              </a:buClr>
              <a:buFont typeface="Arial" charset="0"/>
              <a:buChar char="–"/>
              <a:defRPr sz="1000" kern="1200">
                <a:solidFill>
                  <a:srgbClr val="B3B3B3"/>
                </a:solidFill>
                <a:latin typeface="Arial"/>
              </a:defRPr>
            </a:lvl4pPr>
            <a:lvl5pPr marL="2057400" indent="-228600" algn="l" rtl="0" eaLnBrk="0" fontAlgn="base" hangingPunct="0">
              <a:spcBef>
                <a:spcPct val="20000"/>
              </a:spcBef>
              <a:spcAft>
                <a:spcPct val="0"/>
              </a:spcAft>
              <a:buFont typeface="Arial" charset="0"/>
              <a:buChar char="»"/>
              <a:defRPr sz="1800" kern="1200">
                <a:solidFill>
                  <a:srgbClr val="4D4D4D"/>
                </a:solidFill>
                <a:latin typeface="Arial"/>
              </a:defRPr>
            </a:lvl5pPr>
            <a:lvl6pPr marL="2514600" indent="-228600" algn="l" defTabSz="914400" rtl="0" eaLnBrk="1" latinLnBrk="0" hangingPunct="1">
              <a:spcBef>
                <a:spcPct val="20000"/>
              </a:spcBef>
              <a:buFont typeface="Arial" pitchFamily="34" charset="0"/>
              <a:buChar char="•"/>
              <a:defRPr sz="1800" kern="1200">
                <a:solidFill>
                  <a:srgbClr val="4D4D4D"/>
                </a:solidFill>
                <a:latin typeface="Arial"/>
              </a:defRPr>
            </a:lvl6pPr>
            <a:lvl7pPr marL="2971800" indent="-228600" algn="l" defTabSz="914400" rtl="0" eaLnBrk="1" latinLnBrk="0" hangingPunct="1">
              <a:spcBef>
                <a:spcPct val="20000"/>
              </a:spcBef>
              <a:buFont typeface="Arial" pitchFamily="34" charset="0"/>
              <a:buChar char="•"/>
              <a:defRPr sz="1800" kern="1200">
                <a:solidFill>
                  <a:srgbClr val="4D4D4D"/>
                </a:solidFill>
                <a:latin typeface="Arial"/>
              </a:defRPr>
            </a:lvl7pPr>
            <a:lvl8pPr marL="3429000" indent="-228600" algn="l" defTabSz="914400" rtl="0" eaLnBrk="1" latinLnBrk="0" hangingPunct="1">
              <a:spcBef>
                <a:spcPct val="20000"/>
              </a:spcBef>
              <a:buFont typeface="Arial" pitchFamily="34" charset="0"/>
              <a:buChar char="•"/>
              <a:defRPr sz="1800" kern="1200">
                <a:solidFill>
                  <a:srgbClr val="4D4D4D"/>
                </a:solidFill>
                <a:latin typeface="Arial"/>
              </a:defRPr>
            </a:lvl8pPr>
            <a:lvl9pPr marL="3886200" indent="-228600" algn="l" defTabSz="914400" rtl="0" eaLnBrk="1" latinLnBrk="0" hangingPunct="1">
              <a:spcBef>
                <a:spcPct val="20000"/>
              </a:spcBef>
              <a:buFont typeface="Arial" pitchFamily="34" charset="0"/>
              <a:buChar char="•"/>
              <a:defRPr sz="1800" kern="1200">
                <a:solidFill>
                  <a:srgbClr val="4D4D4D"/>
                </a:solidFill>
                <a:latin typeface="Arial"/>
              </a:defRPr>
            </a:lvl9pPr>
          </a:lstStyle>
          <a:p>
            <a:pPr marL="0" indent="0">
              <a:buClr>
                <a:schemeClr val="tx2">
                  <a:lumMod val="75000"/>
                </a:schemeClr>
              </a:buClr>
              <a:buNone/>
            </a:pPr>
            <a:r>
              <a:rPr lang="en-US" sz="1349" dirty="0">
                <a:solidFill>
                  <a:schemeClr val="tx1">
                    <a:lumMod val="65000"/>
                    <a:lumOff val="35000"/>
                  </a:schemeClr>
                </a:solidFill>
                <a:latin typeface="+mn-lt"/>
                <a:cs typeface="Segoe UI" panose="020B0502040204020203" pitchFamily="34" charset="0"/>
              </a:rPr>
              <a:t>The MasterCard Expert Monitoring System (EMS) supports strategic sourcing, mines card data, and provides a state-of-the-art solution for risk management, fraud detection and mitigation, detection of internal misuse, and compliance monitoring and reporting. </a:t>
            </a:r>
          </a:p>
          <a:p>
            <a:pPr marL="0" indent="0">
              <a:buClr>
                <a:schemeClr val="tx2">
                  <a:lumMod val="75000"/>
                </a:schemeClr>
              </a:buClr>
              <a:buNone/>
            </a:pPr>
            <a:endParaRPr lang="en-US" sz="1349" dirty="0">
              <a:solidFill>
                <a:schemeClr val="tx1">
                  <a:lumMod val="50000"/>
                  <a:lumOff val="50000"/>
                </a:schemeClr>
              </a:solidFill>
              <a:latin typeface="+mn-lt"/>
              <a:cs typeface="Segoe UI" panose="020B0502040204020203" pitchFamily="34" charset="0"/>
            </a:endParaRPr>
          </a:p>
          <a:p>
            <a:pPr marL="0" indent="0">
              <a:buClr>
                <a:schemeClr val="tx2">
                  <a:lumMod val="75000"/>
                </a:schemeClr>
              </a:buClr>
              <a:buNone/>
            </a:pPr>
            <a:r>
              <a:rPr lang="en-US" sz="1500" b="1" i="1" dirty="0">
                <a:solidFill>
                  <a:schemeClr val="tx1">
                    <a:lumMod val="65000"/>
                    <a:lumOff val="35000"/>
                  </a:schemeClr>
                </a:solidFill>
                <a:latin typeface="+mn-lt"/>
                <a:cs typeface="Segoe UI" panose="020B0502040204020203" pitchFamily="34" charset="0"/>
              </a:rPr>
              <a:t>This score will be used to detect and stop fraud at the first transaction.</a:t>
            </a:r>
          </a:p>
        </p:txBody>
      </p:sp>
    </p:spTree>
    <p:extLst>
      <p:ext uri="{BB962C8B-B14F-4D97-AF65-F5344CB8AC3E}">
        <p14:creationId xmlns:p14="http://schemas.microsoft.com/office/powerpoint/2010/main" val="321098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173806" y="1587474"/>
            <a:ext cx="6660204" cy="22322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lumMod val="65000"/>
                    <a:lumOff val="35000"/>
                  </a:schemeClr>
                </a:solidFill>
                <a:latin typeface="Arial"/>
                <a:ea typeface="+mj-ea"/>
                <a:cs typeface="Arial"/>
              </a:defRPr>
            </a:lvl1pPr>
          </a:lstStyle>
          <a:p>
            <a:pPr algn="ctr"/>
            <a:r>
              <a:rPr lang="en-US" sz="1800" i="1" dirty="0" smtClean="0">
                <a:solidFill>
                  <a:schemeClr val="tx2">
                    <a:lumMod val="75000"/>
                  </a:schemeClr>
                </a:solidFill>
              </a:rPr>
              <a:t>Legal Disclaimer: Dates </a:t>
            </a:r>
            <a:r>
              <a:rPr lang="en-US" sz="1800" i="1" dirty="0">
                <a:solidFill>
                  <a:schemeClr val="tx2">
                    <a:lumMod val="75000"/>
                  </a:schemeClr>
                </a:solidFill>
              </a:rPr>
              <a:t>contained in this document are provided as estimates only and can be changed at any time at the sole discretion of Jack Henry &amp; Associates, Inc. This information may not be incorporated into any contract and should not be relied upon in making purchasing decisions.</a:t>
            </a:r>
            <a:endParaRPr lang="en-US" sz="1800" dirty="0">
              <a:solidFill>
                <a:schemeClr val="tx2">
                  <a:lumMod val="75000"/>
                </a:schemeClr>
              </a:solidFill>
            </a:endParaRPr>
          </a:p>
          <a:p>
            <a:pPr algn="r"/>
            <a:r>
              <a:rPr lang="en-US" sz="1200" dirty="0" smtClean="0">
                <a:solidFill>
                  <a:schemeClr val="bg1"/>
                </a:solidFill>
              </a:rPr>
              <a:t>HANK YO </a:t>
            </a:r>
            <a:r>
              <a:rPr lang="en-US" sz="1200" dirty="0">
                <a:solidFill>
                  <a:schemeClr val="bg1"/>
                </a:solidFill>
              </a:rPr>
              <a:t>FOR THE</a:t>
            </a:r>
            <a:br>
              <a:rPr lang="en-US" sz="1200" dirty="0">
                <a:solidFill>
                  <a:schemeClr val="bg1"/>
                </a:solidFill>
              </a:rPr>
            </a:br>
            <a:r>
              <a:rPr lang="en-US" sz="1200" dirty="0">
                <a:solidFill>
                  <a:schemeClr val="bg1"/>
                </a:solidFill>
              </a:rPr>
              <a:t>OPPORTUNITY TO</a:t>
            </a:r>
            <a:br>
              <a:rPr lang="en-US" sz="1200" dirty="0">
                <a:solidFill>
                  <a:schemeClr val="bg1"/>
                </a:solidFill>
              </a:rPr>
            </a:br>
            <a:r>
              <a:rPr lang="en-US" sz="1200" dirty="0">
                <a:solidFill>
                  <a:schemeClr val="bg1"/>
                </a:solidFill>
              </a:rPr>
              <a:t>SHARE JHA’S </a:t>
            </a:r>
            <a:r>
              <a:rPr lang="en-US" sz="1200" dirty="0" smtClean="0">
                <a:solidFill>
                  <a:schemeClr val="bg1"/>
                </a:solidFill>
              </a:rPr>
              <a:t>STORY </a:t>
            </a:r>
            <a:endParaRPr lang="en-US" sz="1200" dirty="0">
              <a:solidFill>
                <a:schemeClr val="bg1"/>
              </a:solidFill>
            </a:endParaRPr>
          </a:p>
        </p:txBody>
      </p:sp>
    </p:spTree>
    <p:extLst>
      <p:ext uri="{BB962C8B-B14F-4D97-AF65-F5344CB8AC3E}">
        <p14:creationId xmlns:p14="http://schemas.microsoft.com/office/powerpoint/2010/main" val="49200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CPS Update</a:t>
            </a:r>
          </a:p>
          <a:p>
            <a:endParaRPr lang="en-US" dirty="0" smtClean="0"/>
          </a:p>
          <a:p>
            <a:r>
              <a:rPr lang="en-US" dirty="0" smtClean="0"/>
              <a:t>EMV Discussion</a:t>
            </a:r>
          </a:p>
          <a:p>
            <a:endParaRPr lang="en-US" dirty="0" smtClean="0"/>
          </a:p>
          <a:p>
            <a:r>
              <a:rPr lang="en-US" dirty="0" smtClean="0"/>
              <a:t>Digital Wallets</a:t>
            </a:r>
          </a:p>
          <a:p>
            <a:endParaRPr lang="en-US" dirty="0" smtClean="0"/>
          </a:p>
          <a:p>
            <a:r>
              <a:rPr lang="en-US" dirty="0" smtClean="0"/>
              <a:t>Card Controls and Alerts</a:t>
            </a:r>
            <a:endParaRPr lang="en-US" dirty="0"/>
          </a:p>
        </p:txBody>
      </p:sp>
    </p:spTree>
    <p:extLst>
      <p:ext uri="{BB962C8B-B14F-4D97-AF65-F5344CB8AC3E}">
        <p14:creationId xmlns:p14="http://schemas.microsoft.com/office/powerpoint/2010/main" val="421259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94623"/>
          </a:xfrm>
        </p:spPr>
        <p:txBody>
          <a:bodyPr>
            <a:normAutofit/>
          </a:bodyPr>
          <a:lstStyle/>
          <a:p>
            <a:pPr marL="0" lvl="0" indent="0" defTabSz="914400" eaLnBrk="0" fontAlgn="base" hangingPunct="0">
              <a:spcBef>
                <a:spcPct val="0"/>
              </a:spcBef>
              <a:spcAft>
                <a:spcPct val="0"/>
              </a:spcAft>
              <a:buNone/>
            </a:pPr>
            <a:r>
              <a:rPr lang="en-US" altLang="en-US" sz="2800" b="1" dirty="0" smtClean="0">
                <a:solidFill>
                  <a:srgbClr val="1E3767"/>
                </a:solidFill>
                <a:latin typeface="Arial" panose="020B0604020202020204" pitchFamily="34" charset="0"/>
              </a:rPr>
              <a:t>Jack </a:t>
            </a:r>
            <a:r>
              <a:rPr lang="en-US" altLang="en-US" sz="2800" b="1" dirty="0">
                <a:solidFill>
                  <a:srgbClr val="1E3767"/>
                </a:solidFill>
                <a:latin typeface="Arial" panose="020B0604020202020204" pitchFamily="34" charset="0"/>
              </a:rPr>
              <a:t>Henry &amp; Associates Announces Strategic Partnerships with First Data and PSCU</a:t>
            </a:r>
          </a:p>
          <a:p>
            <a:pPr marL="0" lvl="0" indent="0" defTabSz="914400" eaLnBrk="0" fontAlgn="base" hangingPunct="0">
              <a:spcBef>
                <a:spcPct val="0"/>
              </a:spcBef>
              <a:spcAft>
                <a:spcPct val="0"/>
              </a:spcAft>
              <a:buNone/>
            </a:pPr>
            <a:endParaRPr lang="en-US" altLang="en-US" b="1" dirty="0">
              <a:solidFill>
                <a:srgbClr val="1E3767"/>
              </a:solidFill>
              <a:latin typeface="Arial" panose="020B0604020202020204" pitchFamily="34" charset="0"/>
            </a:endParaRPr>
          </a:p>
          <a:p>
            <a:pPr marL="0" lvl="0" indent="0" defTabSz="914400" eaLnBrk="0" fontAlgn="base" hangingPunct="0">
              <a:spcBef>
                <a:spcPct val="0"/>
              </a:spcBef>
              <a:spcAft>
                <a:spcPct val="0"/>
              </a:spcAft>
              <a:buNone/>
            </a:pPr>
            <a:r>
              <a:rPr lang="en-US" altLang="en-US" sz="2000" b="1" dirty="0" smtClean="0">
                <a:solidFill>
                  <a:srgbClr val="1E3767"/>
                </a:solidFill>
                <a:latin typeface="Arial" panose="020B0604020202020204" pitchFamily="34" charset="0"/>
              </a:rPr>
              <a:t>Strategic Service Agreement – </a:t>
            </a:r>
          </a:p>
          <a:p>
            <a:pPr marL="0" lvl="0" indent="0" defTabSz="914400" eaLnBrk="0" fontAlgn="base" hangingPunct="0">
              <a:spcBef>
                <a:spcPct val="0"/>
              </a:spcBef>
              <a:spcAft>
                <a:spcPct val="0"/>
              </a:spcAft>
              <a:buNone/>
            </a:pPr>
            <a:r>
              <a:rPr lang="en-US" altLang="en-US" sz="2000" b="1" dirty="0" smtClean="0">
                <a:solidFill>
                  <a:srgbClr val="1E3767"/>
                </a:solidFill>
                <a:latin typeface="Arial" panose="020B0604020202020204" pitchFamily="34" charset="0"/>
              </a:rPr>
              <a:t>Relationships </a:t>
            </a:r>
            <a:r>
              <a:rPr lang="en-US" altLang="en-US" sz="2000" b="1" dirty="0">
                <a:solidFill>
                  <a:srgbClr val="1E3767"/>
                </a:solidFill>
                <a:latin typeface="Arial" panose="020B0604020202020204" pitchFamily="34" charset="0"/>
              </a:rPr>
              <a:t>enhance existing credit and debit card suite, respond to demand for full-service processing, enhanced fraud monitoring, and sophisticated analytics</a:t>
            </a:r>
          </a:p>
          <a:p>
            <a:endParaRPr lang="en-US" dirty="0"/>
          </a:p>
        </p:txBody>
      </p:sp>
      <p:sp>
        <p:nvSpPr>
          <p:cNvPr id="4" name="Rectangle 1"/>
          <p:cNvSpPr>
            <a:spLocks noChangeArrowheads="1"/>
          </p:cNvSpPr>
          <p:nvPr/>
        </p:nvSpPr>
        <p:spPr bwMode="auto">
          <a:xfrm>
            <a:off x="0" y="-492443"/>
            <a:ext cx="447992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522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  </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Jack Henry &amp; Associates, In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19200"/>
            <a:ext cx="19335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0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Update</a:t>
            </a:r>
            <a:endParaRPr lang="en-US" dirty="0"/>
          </a:p>
        </p:txBody>
      </p:sp>
      <p:sp>
        <p:nvSpPr>
          <p:cNvPr id="3" name="Content Placeholder 2"/>
          <p:cNvSpPr>
            <a:spLocks noGrp="1"/>
          </p:cNvSpPr>
          <p:nvPr>
            <p:ph idx="1"/>
          </p:nvPr>
        </p:nvSpPr>
        <p:spPr/>
        <p:txBody>
          <a:bodyPr/>
          <a:lstStyle/>
          <a:p>
            <a:r>
              <a:rPr lang="en-US" dirty="0" smtClean="0"/>
              <a:t>Integration of Debit &amp; Credit Processing Platform</a:t>
            </a:r>
          </a:p>
          <a:p>
            <a:r>
              <a:rPr lang="en-US" dirty="0" smtClean="0"/>
              <a:t>Enhanced Analytics, SAS, FICO, etc.</a:t>
            </a:r>
          </a:p>
          <a:p>
            <a:r>
              <a:rPr lang="en-US" dirty="0" smtClean="0"/>
              <a:t>Executive Dashboards</a:t>
            </a:r>
            <a:endParaRPr lang="en-US" dirty="0" smtClean="0"/>
          </a:p>
          <a:p>
            <a:r>
              <a:rPr lang="en-US" dirty="0" smtClean="0"/>
              <a:t>Enhanced Fraud Monitoring – FICO Falcon Real-time</a:t>
            </a:r>
          </a:p>
          <a:p>
            <a:r>
              <a:rPr lang="en-US" dirty="0" smtClean="0"/>
              <a:t>Rewards and Loyalty Programs</a:t>
            </a:r>
          </a:p>
          <a:p>
            <a:r>
              <a:rPr lang="en-US" dirty="0" smtClean="0"/>
              <a:t>Referral Partner for STAR</a:t>
            </a:r>
            <a:endParaRPr lang="en-US" dirty="0" smtClean="0"/>
          </a:p>
          <a:p>
            <a:endParaRPr lang="en-US" dirty="0" smtClean="0"/>
          </a:p>
          <a:p>
            <a:endParaRPr lang="en-US" dirty="0"/>
          </a:p>
        </p:txBody>
      </p:sp>
    </p:spTree>
    <p:extLst>
      <p:ext uri="{BB962C8B-B14F-4D97-AF65-F5344CB8AC3E}">
        <p14:creationId xmlns:p14="http://schemas.microsoft.com/office/powerpoint/2010/main" val="157989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63880" y="1028701"/>
            <a:ext cx="7094220" cy="31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a:lnSpc>
                <a:spcPct val="90000"/>
              </a:lnSpc>
              <a:spcBef>
                <a:spcPct val="20000"/>
              </a:spcBef>
              <a:buClr>
                <a:srgbClr val="003399"/>
              </a:buClr>
            </a:pPr>
            <a:r>
              <a:rPr lang="en-US" b="1" dirty="0">
                <a:ea typeface="Verdana" pitchFamily="34" charset="0"/>
                <a:cs typeface="Verdana" pitchFamily="34" charset="0"/>
              </a:rPr>
              <a:t>EMV (EuroPay MasterCard VISA) Chip Card</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National Network Certifications Completed</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Regional Network Certifications Completed</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Card Producers Certifications Completed</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More than 361 customer projects in process</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More than </a:t>
            </a:r>
            <a:r>
              <a:rPr lang="en-US" sz="1400" b="1" dirty="0" smtClean="0">
                <a:ea typeface="Verdana" pitchFamily="34" charset="0"/>
                <a:cs typeface="Verdana" pitchFamily="34" charset="0"/>
              </a:rPr>
              <a:t>452 </a:t>
            </a:r>
            <a:r>
              <a:rPr lang="en-US" sz="1400" b="1" dirty="0">
                <a:ea typeface="Verdana" pitchFamily="34" charset="0"/>
                <a:cs typeface="Verdana" pitchFamily="34" charset="0"/>
              </a:rPr>
              <a:t>customers with EMV cards active</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We have certified ATM vendors Diebold, NCR &amp; Hyosung</a:t>
            </a:r>
          </a:p>
          <a:p>
            <a:pPr marL="257175" indent="-257175" defTabSz="342900">
              <a:lnSpc>
                <a:spcPct val="90000"/>
              </a:lnSpc>
              <a:spcBef>
                <a:spcPct val="20000"/>
              </a:spcBef>
              <a:buClr>
                <a:srgbClr val="003399"/>
              </a:buClr>
              <a:buFont typeface="Arial"/>
              <a:buChar char="•"/>
            </a:pPr>
            <a:endParaRPr lang="en-US" sz="1400" b="1" dirty="0">
              <a:ea typeface="Verdana" pitchFamily="34" charset="0"/>
              <a:cs typeface="Verdana" pitchFamily="34" charset="0"/>
            </a:endParaRPr>
          </a:p>
          <a:p>
            <a:pPr defTabSz="342900">
              <a:lnSpc>
                <a:spcPct val="90000"/>
              </a:lnSpc>
              <a:spcBef>
                <a:spcPct val="20000"/>
              </a:spcBef>
              <a:buClr>
                <a:srgbClr val="003399"/>
              </a:buClr>
            </a:pPr>
            <a:r>
              <a:rPr lang="en-US" b="1" dirty="0">
                <a:ea typeface="Verdana" pitchFamily="34" charset="0"/>
                <a:cs typeface="Verdana" pitchFamily="34" charset="0"/>
              </a:rPr>
              <a:t>Apple Pay, Android Pay and Samsung Pay</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More than </a:t>
            </a:r>
            <a:r>
              <a:rPr lang="en-US" sz="1400" b="1" dirty="0" smtClean="0">
                <a:ea typeface="Verdana" pitchFamily="34" charset="0"/>
                <a:cs typeface="Verdana" pitchFamily="34" charset="0"/>
              </a:rPr>
              <a:t>211 </a:t>
            </a:r>
            <a:r>
              <a:rPr lang="en-US" sz="1400" b="1" dirty="0">
                <a:ea typeface="Verdana" pitchFamily="34" charset="0"/>
                <a:cs typeface="Verdana" pitchFamily="34" charset="0"/>
              </a:rPr>
              <a:t>FI’s using Apple Pay </a:t>
            </a:r>
          </a:p>
          <a:p>
            <a:pPr marL="257175" lvl="1" indent="-257175" defTabSz="342900">
              <a:lnSpc>
                <a:spcPct val="90000"/>
              </a:lnSpc>
              <a:spcBef>
                <a:spcPct val="20000"/>
              </a:spcBef>
              <a:buClr>
                <a:srgbClr val="003399"/>
              </a:buClr>
              <a:buFont typeface="Arial"/>
              <a:buChar char="•"/>
            </a:pPr>
            <a:r>
              <a:rPr lang="en-US" sz="1400" b="1" dirty="0">
                <a:ea typeface="Verdana" pitchFamily="34" charset="0"/>
                <a:cs typeface="Verdana" pitchFamily="34" charset="0"/>
              </a:rPr>
              <a:t>More than </a:t>
            </a:r>
            <a:r>
              <a:rPr lang="en-US" sz="1400" b="1" dirty="0" smtClean="0">
                <a:ea typeface="Verdana" pitchFamily="34" charset="0"/>
                <a:cs typeface="Verdana" pitchFamily="34" charset="0"/>
              </a:rPr>
              <a:t>61 </a:t>
            </a:r>
            <a:r>
              <a:rPr lang="en-US" sz="1400" b="1" dirty="0">
                <a:ea typeface="Verdana" pitchFamily="34" charset="0"/>
                <a:cs typeface="Verdana" pitchFamily="34" charset="0"/>
              </a:rPr>
              <a:t>Android and </a:t>
            </a:r>
            <a:r>
              <a:rPr lang="en-US" sz="1400" b="1" dirty="0" smtClean="0">
                <a:ea typeface="Verdana" pitchFamily="34" charset="0"/>
                <a:cs typeface="Verdana" pitchFamily="34" charset="0"/>
              </a:rPr>
              <a:t>17 </a:t>
            </a:r>
            <a:r>
              <a:rPr lang="en-US" sz="1400" b="1" dirty="0">
                <a:ea typeface="Verdana" pitchFamily="34" charset="0"/>
                <a:cs typeface="Verdana" pitchFamily="34" charset="0"/>
              </a:rPr>
              <a:t>Samsung FI’s live, 120+ projects in the queue</a:t>
            </a:r>
          </a:p>
          <a:p>
            <a:pPr>
              <a:lnSpc>
                <a:spcPct val="90000"/>
              </a:lnSpc>
              <a:spcBef>
                <a:spcPct val="20000"/>
              </a:spcBef>
              <a:buClr>
                <a:srgbClr val="003399"/>
              </a:buClr>
              <a:defRPr/>
            </a:pPr>
            <a:endParaRPr lang="en-US" sz="2100" dirty="0">
              <a:solidFill>
                <a:schemeClr val="tx2"/>
              </a:solidFill>
              <a:latin typeface="Verdana" pitchFamily="34" charset="0"/>
            </a:endParaRPr>
          </a:p>
        </p:txBody>
      </p:sp>
      <p:sp>
        <p:nvSpPr>
          <p:cNvPr id="4" name="Title 3"/>
          <p:cNvSpPr>
            <a:spLocks noGrp="1"/>
          </p:cNvSpPr>
          <p:nvPr>
            <p:ph type="title"/>
          </p:nvPr>
        </p:nvSpPr>
        <p:spPr/>
        <p:txBody>
          <a:bodyPr>
            <a:normAutofit/>
          </a:bodyPr>
          <a:lstStyle/>
          <a:p>
            <a:r>
              <a:rPr lang="en-US" sz="2100" i="1" dirty="0"/>
              <a:t>CPS</a:t>
            </a:r>
            <a:r>
              <a:rPr lang="en-US" sz="2100" dirty="0"/>
              <a:t> ATM &amp; Debit Card Processing Suite</a:t>
            </a:r>
            <a:endParaRPr lang="en-US" dirty="0">
              <a:solidFill>
                <a:schemeClr val="tx2">
                  <a:lumMod val="60000"/>
                  <a:lumOff val="40000"/>
                </a:schemeClr>
              </a:solidFill>
            </a:endParaRPr>
          </a:p>
        </p:txBody>
      </p:sp>
    </p:spTree>
    <p:extLst>
      <p:ext uri="{BB962C8B-B14F-4D97-AF65-F5344CB8AC3E}">
        <p14:creationId xmlns:p14="http://schemas.microsoft.com/office/powerpoint/2010/main" val="103407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371600" y="883147"/>
            <a:ext cx="6172200" cy="317004"/>
          </a:xfrm>
        </p:spPr>
        <p:txBody>
          <a:bodyPr>
            <a:normAutofit fontScale="90000"/>
          </a:bodyPr>
          <a:lstStyle/>
          <a:p>
            <a:r>
              <a:rPr lang="en-US" dirty="0" smtClean="0"/>
              <a:t>Card Usage Control</a:t>
            </a:r>
            <a:endParaRPr lang="en-US" dirty="0"/>
          </a:p>
        </p:txBody>
      </p:sp>
      <p:sp>
        <p:nvSpPr>
          <p:cNvPr id="2" name="Rectangle 1"/>
          <p:cNvSpPr/>
          <p:nvPr/>
        </p:nvSpPr>
        <p:spPr>
          <a:xfrm>
            <a:off x="1460653" y="1485900"/>
            <a:ext cx="4194731" cy="2077492"/>
          </a:xfrm>
          <a:prstGeom prst="rect">
            <a:avLst/>
          </a:prstGeom>
        </p:spPr>
        <p:txBody>
          <a:bodyPr wrap="square">
            <a:spAutoFit/>
          </a:bodyPr>
          <a:lstStyle/>
          <a:p>
            <a:pPr marL="214313" indent="-214313">
              <a:buFont typeface="Arial" panose="020B0604020202020204" pitchFamily="34" charset="0"/>
              <a:buChar char="•"/>
            </a:pPr>
            <a:r>
              <a:rPr lang="en-US" sz="1500" b="1" dirty="0">
                <a:solidFill>
                  <a:schemeClr val="tx1">
                    <a:lumMod val="75000"/>
                    <a:lumOff val="25000"/>
                  </a:schemeClr>
                </a:solidFill>
              </a:rPr>
              <a:t>Customize Transaction Types</a:t>
            </a:r>
          </a:p>
          <a:p>
            <a:pPr marL="557213" lvl="1" indent="-214313">
              <a:buFont typeface="Arial" panose="020B0604020202020204" pitchFamily="34" charset="0"/>
              <a:buChar char="•"/>
            </a:pPr>
            <a:r>
              <a:rPr lang="en-US" sz="1050" dirty="0">
                <a:solidFill>
                  <a:schemeClr val="tx1">
                    <a:lumMod val="75000"/>
                    <a:lumOff val="25000"/>
                  </a:schemeClr>
                </a:solidFill>
              </a:rPr>
              <a:t>Enable specific types of transactions</a:t>
            </a:r>
          </a:p>
          <a:p>
            <a:r>
              <a:rPr lang="en-US" sz="1050" dirty="0">
                <a:solidFill>
                  <a:schemeClr val="tx1">
                    <a:lumMod val="75000"/>
                    <a:lumOff val="25000"/>
                  </a:schemeClr>
                </a:solidFill>
              </a:rPr>
              <a:t> </a:t>
            </a:r>
          </a:p>
          <a:p>
            <a:pPr marL="214313" indent="-214313">
              <a:buFont typeface="Arial" panose="020B0604020202020204" pitchFamily="34" charset="0"/>
              <a:buChar char="•"/>
            </a:pPr>
            <a:r>
              <a:rPr lang="en-US" sz="1500" b="1" dirty="0">
                <a:solidFill>
                  <a:schemeClr val="tx1">
                    <a:lumMod val="75000"/>
                    <a:lumOff val="25000"/>
                  </a:schemeClr>
                </a:solidFill>
              </a:rPr>
              <a:t>Cardholder Limits</a:t>
            </a:r>
          </a:p>
          <a:p>
            <a:pPr marL="557213" lvl="1" indent="-214313">
              <a:buFont typeface="Arial" panose="020B0604020202020204" pitchFamily="34" charset="0"/>
              <a:buChar char="•"/>
            </a:pPr>
            <a:r>
              <a:rPr lang="en-US" sz="1050" dirty="0">
                <a:solidFill>
                  <a:schemeClr val="tx1">
                    <a:lumMod val="75000"/>
                    <a:lumOff val="25000"/>
                  </a:schemeClr>
                </a:solidFill>
              </a:rPr>
              <a:t>Set dollar limits based on merchant, category , transaction type</a:t>
            </a:r>
          </a:p>
          <a:p>
            <a:pPr marL="557213" lvl="1" indent="-214313">
              <a:buFont typeface="Arial" panose="020B0604020202020204" pitchFamily="34" charset="0"/>
              <a:buChar char="•"/>
            </a:pPr>
            <a:r>
              <a:rPr lang="en-US" sz="1050" dirty="0">
                <a:solidFill>
                  <a:schemeClr val="tx1">
                    <a:lumMod val="75000"/>
                    <a:lumOff val="25000"/>
                  </a:schemeClr>
                </a:solidFill>
              </a:rPr>
              <a:t>specify time windows and days of acceptable use.</a:t>
            </a:r>
          </a:p>
          <a:p>
            <a:r>
              <a:rPr lang="en-US" sz="1050" dirty="0">
                <a:solidFill>
                  <a:schemeClr val="tx1">
                    <a:lumMod val="75000"/>
                    <a:lumOff val="25000"/>
                  </a:schemeClr>
                </a:solidFill>
              </a:rPr>
              <a:t> </a:t>
            </a:r>
          </a:p>
          <a:p>
            <a:pPr marL="214313" indent="-214313">
              <a:buFont typeface="Arial" panose="020B0604020202020204" pitchFamily="34" charset="0"/>
              <a:buChar char="•"/>
            </a:pPr>
            <a:r>
              <a:rPr lang="en-US" sz="1500" b="1" dirty="0">
                <a:solidFill>
                  <a:schemeClr val="tx1">
                    <a:lumMod val="75000"/>
                    <a:lumOff val="25000"/>
                  </a:schemeClr>
                </a:solidFill>
              </a:rPr>
              <a:t>Dependent Card Controls</a:t>
            </a:r>
          </a:p>
          <a:p>
            <a:pPr marL="557213" lvl="1" indent="-214313">
              <a:buFont typeface="Arial" panose="020B0604020202020204" pitchFamily="34" charset="0"/>
              <a:buChar char="•"/>
            </a:pPr>
            <a:r>
              <a:rPr lang="en-US" sz="1050" dirty="0">
                <a:solidFill>
                  <a:schemeClr val="tx1">
                    <a:lumMod val="75000"/>
                    <a:lumOff val="25000"/>
                  </a:schemeClr>
                </a:solidFill>
              </a:rPr>
              <a:t>Parent-Child relationships or Employer-Employee</a:t>
            </a:r>
          </a:p>
          <a:p>
            <a:pPr lvl="1"/>
            <a:endParaRPr lang="en-US" sz="1050"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5744437" y="883148"/>
            <a:ext cx="1960511" cy="3237571"/>
          </a:xfrm>
          <a:prstGeom prst="rect">
            <a:avLst/>
          </a:prstGeom>
        </p:spPr>
      </p:pic>
      <p:pic>
        <p:nvPicPr>
          <p:cNvPr id="4" name="Picture 3"/>
          <p:cNvPicPr>
            <a:picLocks noChangeAspect="1"/>
          </p:cNvPicPr>
          <p:nvPr/>
        </p:nvPicPr>
        <p:blipFill>
          <a:blip r:embed="rId4"/>
          <a:stretch>
            <a:fillRect/>
          </a:stretch>
        </p:blipFill>
        <p:spPr>
          <a:xfrm>
            <a:off x="1371601" y="155387"/>
            <a:ext cx="4833023" cy="498392"/>
          </a:xfrm>
          <a:prstGeom prst="rect">
            <a:avLst/>
          </a:prstGeom>
        </p:spPr>
      </p:pic>
    </p:spTree>
    <p:extLst>
      <p:ext uri="{BB962C8B-B14F-4D97-AF65-F5344CB8AC3E}">
        <p14:creationId xmlns:p14="http://schemas.microsoft.com/office/powerpoint/2010/main" val="347402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371600" y="883147"/>
            <a:ext cx="6172200" cy="317004"/>
          </a:xfrm>
        </p:spPr>
        <p:txBody>
          <a:bodyPr>
            <a:normAutofit fontScale="90000"/>
          </a:bodyPr>
          <a:lstStyle/>
          <a:p>
            <a:r>
              <a:rPr lang="en-US" dirty="0" smtClean="0"/>
              <a:t>Card Usage Control</a:t>
            </a:r>
            <a:endParaRPr lang="en-US" dirty="0"/>
          </a:p>
        </p:txBody>
      </p:sp>
      <p:sp>
        <p:nvSpPr>
          <p:cNvPr id="2" name="Rectangle 1"/>
          <p:cNvSpPr/>
          <p:nvPr/>
        </p:nvSpPr>
        <p:spPr>
          <a:xfrm>
            <a:off x="1551469" y="1454581"/>
            <a:ext cx="4087625" cy="2146742"/>
          </a:xfrm>
          <a:prstGeom prst="rect">
            <a:avLst/>
          </a:prstGeom>
        </p:spPr>
        <p:txBody>
          <a:bodyPr wrap="square">
            <a:spAutoFit/>
          </a:bodyPr>
          <a:lstStyle/>
          <a:p>
            <a:pPr marL="214313" indent="-214313">
              <a:buFont typeface="Arial" panose="020B0604020202020204" pitchFamily="34" charset="0"/>
              <a:buChar char="•"/>
            </a:pPr>
            <a:r>
              <a:rPr lang="en-US" sz="1500" b="1" dirty="0">
                <a:solidFill>
                  <a:schemeClr val="tx1">
                    <a:lumMod val="65000"/>
                    <a:lumOff val="35000"/>
                  </a:schemeClr>
                </a:solidFill>
              </a:rPr>
              <a:t>Cards On/Off Instantly</a:t>
            </a:r>
          </a:p>
          <a:p>
            <a:pPr marL="557213" lvl="1" indent="-214313">
              <a:buFont typeface="Arial" panose="020B0604020202020204" pitchFamily="34" charset="0"/>
              <a:buChar char="•"/>
            </a:pPr>
            <a:r>
              <a:rPr lang="en-US" sz="1050" dirty="0">
                <a:solidFill>
                  <a:schemeClr val="tx1">
                    <a:lumMod val="65000"/>
                    <a:lumOff val="35000"/>
                  </a:schemeClr>
                </a:solidFill>
              </a:rPr>
              <a:t>Status is changed immediately</a:t>
            </a:r>
            <a:endParaRPr lang="en-US" sz="1050" b="1" dirty="0">
              <a:solidFill>
                <a:schemeClr val="tx1">
                  <a:lumMod val="65000"/>
                  <a:lumOff val="35000"/>
                </a:schemeClr>
              </a:solidFill>
            </a:endParaRPr>
          </a:p>
          <a:p>
            <a:endParaRPr lang="en-US" sz="1050" dirty="0">
              <a:solidFill>
                <a:schemeClr val="tx1">
                  <a:lumMod val="65000"/>
                  <a:lumOff val="35000"/>
                </a:schemeClr>
              </a:solidFill>
            </a:endParaRPr>
          </a:p>
          <a:p>
            <a:pPr marL="214313" indent="-214313">
              <a:buFont typeface="Arial" panose="020B0604020202020204" pitchFamily="34" charset="0"/>
              <a:buChar char="•"/>
            </a:pPr>
            <a:r>
              <a:rPr lang="en-US" sz="1500" b="1" dirty="0">
                <a:solidFill>
                  <a:schemeClr val="tx1">
                    <a:lumMod val="65000"/>
                    <a:lumOff val="35000"/>
                  </a:schemeClr>
                </a:solidFill>
              </a:rPr>
              <a:t>Geolocation of Mobile Phone and Transaction Location</a:t>
            </a:r>
          </a:p>
          <a:p>
            <a:pPr marL="557213" lvl="1" indent="-214313">
              <a:buFont typeface="Arial" panose="020B0604020202020204" pitchFamily="34" charset="0"/>
              <a:buChar char="•"/>
            </a:pPr>
            <a:r>
              <a:rPr lang="en-US" sz="1050" dirty="0">
                <a:solidFill>
                  <a:schemeClr val="tx1">
                    <a:lumMod val="65000"/>
                    <a:lumOff val="35000"/>
                  </a:schemeClr>
                </a:solidFill>
              </a:rPr>
              <a:t>Cardholders can keep their card active around them or only within a specified region on a map</a:t>
            </a:r>
          </a:p>
          <a:p>
            <a:r>
              <a:rPr lang="en-US" sz="1050" dirty="0">
                <a:solidFill>
                  <a:schemeClr val="tx1">
                    <a:lumMod val="65000"/>
                    <a:lumOff val="35000"/>
                  </a:schemeClr>
                </a:solidFill>
              </a:rPr>
              <a:t> </a:t>
            </a:r>
          </a:p>
          <a:p>
            <a:pPr marL="214313" indent="-214313">
              <a:buFont typeface="Arial" panose="020B0604020202020204" pitchFamily="34" charset="0"/>
              <a:buChar char="•"/>
            </a:pPr>
            <a:r>
              <a:rPr lang="en-US" sz="1500" b="1" dirty="0">
                <a:solidFill>
                  <a:schemeClr val="tx1">
                    <a:lumMod val="65000"/>
                    <a:lumOff val="35000"/>
                  </a:schemeClr>
                </a:solidFill>
              </a:rPr>
              <a:t>Merchant or Merchant Categories</a:t>
            </a:r>
          </a:p>
          <a:p>
            <a:pPr marL="557213" lvl="1" indent="-214313">
              <a:buFont typeface="Arial" panose="020B0604020202020204" pitchFamily="34" charset="0"/>
              <a:buChar char="•"/>
            </a:pPr>
            <a:r>
              <a:rPr lang="en-US" sz="1050" dirty="0">
                <a:solidFill>
                  <a:schemeClr val="tx1">
                    <a:lumMod val="65000"/>
                    <a:lumOff val="35000"/>
                  </a:schemeClr>
                </a:solidFill>
              </a:rPr>
              <a:t>Enable specific merchants or categories of merchants</a:t>
            </a:r>
          </a:p>
          <a:p>
            <a:pPr lvl="1"/>
            <a:endParaRPr lang="en-US" sz="1050" dirty="0">
              <a:solidFill>
                <a:schemeClr val="tx1">
                  <a:lumMod val="65000"/>
                  <a:lumOff val="35000"/>
                </a:schemeClr>
              </a:solidFill>
            </a:endParaRPr>
          </a:p>
        </p:txBody>
      </p:sp>
      <p:pic>
        <p:nvPicPr>
          <p:cNvPr id="3" name="Picture 2"/>
          <p:cNvPicPr>
            <a:picLocks noChangeAspect="1"/>
          </p:cNvPicPr>
          <p:nvPr/>
        </p:nvPicPr>
        <p:blipFill>
          <a:blip r:embed="rId3"/>
          <a:stretch>
            <a:fillRect/>
          </a:stretch>
        </p:blipFill>
        <p:spPr>
          <a:xfrm>
            <a:off x="5818961" y="883147"/>
            <a:ext cx="1985411" cy="3266526"/>
          </a:xfrm>
          <a:prstGeom prst="rect">
            <a:avLst/>
          </a:prstGeom>
        </p:spPr>
      </p:pic>
      <p:pic>
        <p:nvPicPr>
          <p:cNvPr id="4" name="Picture 3"/>
          <p:cNvPicPr>
            <a:picLocks noChangeAspect="1"/>
          </p:cNvPicPr>
          <p:nvPr/>
        </p:nvPicPr>
        <p:blipFill>
          <a:blip r:embed="rId4"/>
          <a:stretch>
            <a:fillRect/>
          </a:stretch>
        </p:blipFill>
        <p:spPr>
          <a:xfrm>
            <a:off x="1371601" y="171450"/>
            <a:ext cx="4833023" cy="498392"/>
          </a:xfrm>
          <a:prstGeom prst="rect">
            <a:avLst/>
          </a:prstGeom>
        </p:spPr>
      </p:pic>
    </p:spTree>
    <p:extLst>
      <p:ext uri="{BB962C8B-B14F-4D97-AF65-F5344CB8AC3E}">
        <p14:creationId xmlns:p14="http://schemas.microsoft.com/office/powerpoint/2010/main" val="376949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371600" y="883147"/>
            <a:ext cx="6172200" cy="317004"/>
          </a:xfrm>
        </p:spPr>
        <p:txBody>
          <a:bodyPr>
            <a:normAutofit fontScale="90000"/>
          </a:bodyPr>
          <a:lstStyle/>
          <a:p>
            <a:r>
              <a:rPr lang="en-US" dirty="0" smtClean="0"/>
              <a:t>Enhanced Card Activity Alerts</a:t>
            </a:r>
            <a:endParaRPr lang="en-US" dirty="0"/>
          </a:p>
        </p:txBody>
      </p:sp>
      <p:sp>
        <p:nvSpPr>
          <p:cNvPr id="3" name="Rectangle 2"/>
          <p:cNvSpPr/>
          <p:nvPr/>
        </p:nvSpPr>
        <p:spPr>
          <a:xfrm>
            <a:off x="1569828" y="1291552"/>
            <a:ext cx="4196329" cy="3376822"/>
          </a:xfrm>
          <a:prstGeom prst="rect">
            <a:avLst/>
          </a:prstGeom>
        </p:spPr>
        <p:txBody>
          <a:bodyPr wrap="square">
            <a:spAutoFit/>
          </a:bodyPr>
          <a:lstStyle/>
          <a:p>
            <a:pPr marL="214313" indent="-214313">
              <a:lnSpc>
                <a:spcPct val="107000"/>
              </a:lnSpc>
              <a:buFont typeface="Arial" panose="020B0604020202020204" pitchFamily="34" charset="0"/>
              <a:buChar char="•"/>
            </a:pPr>
            <a:r>
              <a:rPr lang="en-US" sz="105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Alert All Transactions</a:t>
            </a:r>
          </a:p>
          <a:p>
            <a:pPr marL="557213" lvl="1" indent="-214313">
              <a:lnSpc>
                <a:spcPct val="107000"/>
              </a:lnSpc>
              <a:buFont typeface="Arial" panose="020B0604020202020204" pitchFamily="34" charset="0"/>
              <a:buChar char="•"/>
            </a:pPr>
            <a:r>
              <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Enable alerting for all transactions in real-time</a:t>
            </a:r>
          </a:p>
          <a:p>
            <a:pPr>
              <a:lnSpc>
                <a:spcPct val="107000"/>
              </a:lnSpc>
            </a:pPr>
            <a:r>
              <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p>
          <a:p>
            <a:pPr marL="214313" indent="-214313">
              <a:lnSpc>
                <a:spcPct val="107000"/>
              </a:lnSpc>
              <a:buFont typeface="Arial" panose="020B0604020202020204" pitchFamily="34" charset="0"/>
              <a:buChar char="•"/>
            </a:pPr>
            <a:r>
              <a:rPr lang="en-US" sz="105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Geolocation Mobile Phone and Transactions</a:t>
            </a:r>
          </a:p>
          <a:p>
            <a:pPr marL="557213" lvl="1" indent="-214313">
              <a:lnSpc>
                <a:spcPct val="107000"/>
              </a:lnSpc>
              <a:buFont typeface="Arial" panose="020B0604020202020204" pitchFamily="34" charset="0"/>
              <a:buChar char="•"/>
            </a:pPr>
            <a:r>
              <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Instant alerts for any card present transaction that is outside the vicinity of the cardholder’s mobile phone or outside a specified region on a map</a:t>
            </a:r>
          </a:p>
          <a:p>
            <a:pPr>
              <a:lnSpc>
                <a:spcPct val="107000"/>
              </a:lnSpc>
            </a:pPr>
            <a:endPar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en-US" sz="105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Merchants or Merchant Categories</a:t>
            </a:r>
          </a:p>
          <a:p>
            <a:pPr marL="557213" lvl="1" indent="-214313">
              <a:lnSpc>
                <a:spcPct val="107000"/>
              </a:lnSpc>
              <a:buFont typeface="Arial" panose="020B0604020202020204" pitchFamily="34" charset="0"/>
              <a:buChar char="•"/>
            </a:pPr>
            <a:r>
              <a:rPr lang="en-US" sz="105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Cardholders are alerted for transactions with specific merchants or categories of merchants</a:t>
            </a:r>
          </a:p>
          <a:p>
            <a:pPr>
              <a:lnSpc>
                <a:spcPct val="107000"/>
              </a:lnSpc>
            </a:pPr>
            <a:r>
              <a:rPr lang="en-US" sz="105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marL="214313" indent="-214313">
              <a:lnSpc>
                <a:spcPct val="107000"/>
              </a:lnSpc>
              <a:buFont typeface="Arial" panose="020B0604020202020204" pitchFamily="34" charset="0"/>
              <a:buChar char="•"/>
            </a:pPr>
            <a:r>
              <a:rPr lang="en-US" sz="105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Customize Transaction Types and Limits</a:t>
            </a:r>
          </a:p>
          <a:p>
            <a:pPr marL="557213" lvl="1" indent="-214313">
              <a:lnSpc>
                <a:spcPct val="107000"/>
              </a:lnSpc>
              <a:buFont typeface="Arial" panose="020B0604020202020204" pitchFamily="34" charset="0"/>
              <a:buChar char="•"/>
            </a:pPr>
            <a:r>
              <a:rPr lang="en-US" sz="105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Cardholders are alerted for specific types of transactions like online, in-store, ATM, etc. or are over an established spending limit.</a:t>
            </a:r>
          </a:p>
          <a:p>
            <a:pPr lvl="1">
              <a:lnSpc>
                <a:spcPct val="107000"/>
              </a:lnSpc>
            </a:pPr>
            <a:endParaRPr lang="en-US" sz="105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904393" y="954665"/>
            <a:ext cx="1898612" cy="3127308"/>
          </a:xfrm>
          <a:prstGeom prst="rect">
            <a:avLst/>
          </a:prstGeom>
        </p:spPr>
      </p:pic>
      <p:pic>
        <p:nvPicPr>
          <p:cNvPr id="6" name="Picture 5"/>
          <p:cNvPicPr>
            <a:picLocks noChangeAspect="1"/>
          </p:cNvPicPr>
          <p:nvPr/>
        </p:nvPicPr>
        <p:blipFill>
          <a:blip r:embed="rId4"/>
          <a:stretch>
            <a:fillRect/>
          </a:stretch>
        </p:blipFill>
        <p:spPr>
          <a:xfrm>
            <a:off x="1371601" y="149714"/>
            <a:ext cx="4833023" cy="498392"/>
          </a:xfrm>
          <a:prstGeom prst="rect">
            <a:avLst/>
          </a:prstGeom>
        </p:spPr>
      </p:pic>
    </p:spTree>
    <p:extLst>
      <p:ext uri="{BB962C8B-B14F-4D97-AF65-F5344CB8AC3E}">
        <p14:creationId xmlns:p14="http://schemas.microsoft.com/office/powerpoint/2010/main" val="247855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i="1" dirty="0"/>
              <a:t>CPS</a:t>
            </a:r>
            <a:r>
              <a:rPr lang="en-US" sz="2100" dirty="0"/>
              <a:t> Fraud Center</a:t>
            </a:r>
          </a:p>
        </p:txBody>
      </p:sp>
      <p:sp>
        <p:nvSpPr>
          <p:cNvPr id="4" name="Footer Placeholder 3"/>
          <p:cNvSpPr>
            <a:spLocks noGrp="1"/>
          </p:cNvSpPr>
          <p:nvPr>
            <p:ph type="ftr" sz="quarter" idx="4294967295"/>
          </p:nvPr>
        </p:nvSpPr>
        <p:spPr>
          <a:xfrm>
            <a:off x="1479192" y="4897978"/>
            <a:ext cx="1600200" cy="143129"/>
          </a:xfrm>
          <a:prstGeom prst="rect">
            <a:avLst/>
          </a:prstGeom>
        </p:spPr>
        <p:txBody>
          <a:bodyPr/>
          <a:lstStyle/>
          <a:p>
            <a:pPr>
              <a:defRPr/>
            </a:pPr>
            <a:r>
              <a:rPr lang="en-US" dirty="0" smtClean="0"/>
              <a:t>©2013 Jack Henry &amp; Associates. All Rights Reserved.</a:t>
            </a:r>
            <a:endParaRPr lang="en-US" dirty="0"/>
          </a:p>
        </p:txBody>
      </p:sp>
      <p:sp>
        <p:nvSpPr>
          <p:cNvPr id="5" name="Slide Number Placeholder 4"/>
          <p:cNvSpPr>
            <a:spLocks noGrp="1"/>
          </p:cNvSpPr>
          <p:nvPr>
            <p:ph type="sldNum" sz="quarter" idx="4294967295"/>
          </p:nvPr>
        </p:nvSpPr>
        <p:spPr>
          <a:xfrm>
            <a:off x="1143000" y="5021121"/>
            <a:ext cx="6858000" cy="109587"/>
          </a:xfrm>
          <a:prstGeom prst="rect">
            <a:avLst/>
          </a:prstGeom>
        </p:spPr>
        <p:txBody>
          <a:bodyPr/>
          <a:lstStyle/>
          <a:p>
            <a:pPr>
              <a:defRPr/>
            </a:pPr>
            <a:fld id="{3C22A214-7E83-49F6-A0DE-562431677C8C}" type="slidenum">
              <a:rPr lang="en-US" smtClean="0"/>
              <a:pPr>
                <a:defRPr/>
              </a:pPr>
              <a:t>9</a:t>
            </a:fld>
            <a:endParaRPr lang="en-US" dirty="0"/>
          </a:p>
        </p:txBody>
      </p:sp>
      <p:sp>
        <p:nvSpPr>
          <p:cNvPr id="3" name="Rectangle 2"/>
          <p:cNvSpPr/>
          <p:nvPr/>
        </p:nvSpPr>
        <p:spPr>
          <a:xfrm>
            <a:off x="1645792" y="1371600"/>
            <a:ext cx="5600700" cy="2677656"/>
          </a:xfrm>
          <a:prstGeom prst="rect">
            <a:avLst/>
          </a:prstGeom>
        </p:spPr>
        <p:txBody>
          <a:bodyPr wrap="square">
            <a:spAutoFit/>
          </a:bodyPr>
          <a:lstStyle/>
          <a:p>
            <a:r>
              <a:rPr lang="en-US" sz="2400" dirty="0">
                <a:solidFill>
                  <a:prstClr val="black"/>
                </a:solidFill>
              </a:rPr>
              <a:t>Its purpose…</a:t>
            </a:r>
          </a:p>
          <a:p>
            <a:endParaRPr lang="en-US" sz="2400" dirty="0">
              <a:solidFill>
                <a:prstClr val="black"/>
              </a:solidFill>
            </a:endParaRPr>
          </a:p>
          <a:p>
            <a:r>
              <a:rPr lang="en-US" sz="2400" dirty="0">
                <a:solidFill>
                  <a:prstClr val="black"/>
                </a:solidFill>
              </a:rPr>
              <a:t>To provide an effective tool to manage risk by minimizing the impact of fraud to cardholders and to the institution by increasing fraud protection and reducing fraud losses.</a:t>
            </a:r>
          </a:p>
        </p:txBody>
      </p:sp>
    </p:spTree>
    <p:extLst>
      <p:ext uri="{BB962C8B-B14F-4D97-AF65-F5344CB8AC3E}">
        <p14:creationId xmlns:p14="http://schemas.microsoft.com/office/powerpoint/2010/main" val="3534828262"/>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B20710F9CD4E479CE75D753C067786" ma:contentTypeVersion="0" ma:contentTypeDescription="Create a new document." ma:contentTypeScope="" ma:versionID="abafe551619674bbb748c4ec1c89a6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B8F25-90E3-417E-9718-942517FF7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D620AD-04DF-4F9C-9126-3DFEFCF3753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D1C947B-9CDB-4F2F-BC00-62445662E6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5025</TotalTime>
  <Words>678</Words>
  <Application>Microsoft Office PowerPoint</Application>
  <PresentationFormat>On-screen Show (16:9)</PresentationFormat>
  <Paragraphs>114</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BodegaSansOldstyle</vt:lpstr>
      <vt:lpstr>Calibri</vt:lpstr>
      <vt:lpstr>Segoe UI</vt:lpstr>
      <vt:lpstr>Times New Roman</vt:lpstr>
      <vt:lpstr>Verdana</vt:lpstr>
      <vt:lpstr>Wingdings</vt:lpstr>
      <vt:lpstr>Office Theme</vt:lpstr>
      <vt:lpstr>Card Processing Solutions</vt:lpstr>
      <vt:lpstr>Agenda</vt:lpstr>
      <vt:lpstr>PowerPoint Presentation</vt:lpstr>
      <vt:lpstr>CPS Update</vt:lpstr>
      <vt:lpstr>CPS ATM &amp; Debit Card Processing Suite</vt:lpstr>
      <vt:lpstr>Card Usage Control</vt:lpstr>
      <vt:lpstr>Card Usage Control</vt:lpstr>
      <vt:lpstr>Enhanced Card Activity Alerts</vt:lpstr>
      <vt:lpstr>CPS Fraud Center</vt:lpstr>
      <vt:lpstr>PowerPoint Presentation</vt:lpstr>
      <vt:lpstr>Fraud Center (CCS) Customer Contact Solution </vt:lpstr>
      <vt:lpstr>MasterCard Expert Monitoring System (EMS)</vt:lpstr>
      <vt:lpstr>PowerPoint Presentation</vt:lpstr>
    </vt:vector>
  </TitlesOfParts>
  <Company>JHA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Moore</dc:creator>
  <cp:lastModifiedBy>Peter Goodrich</cp:lastModifiedBy>
  <cp:revision>176</cp:revision>
  <cp:lastPrinted>2016-02-16T13:28:56Z</cp:lastPrinted>
  <dcterms:created xsi:type="dcterms:W3CDTF">2015-10-21T17:35:34Z</dcterms:created>
  <dcterms:modified xsi:type="dcterms:W3CDTF">2017-05-04T12:48:24Z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0x01010041B20710F9CD4E479CE75D753C067786</vt:lpwstr>
  </property>
</Properties>
</file>